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10F_DB359139.xml" ContentType="application/vnd.ms-powerpoint.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20"/>
  </p:notesMasterIdLst>
  <p:sldIdLst>
    <p:sldId id="256" r:id="rId5"/>
    <p:sldId id="257" r:id="rId6"/>
    <p:sldId id="271"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a:defRPr>
    </a:lvl1pPr>
    <a:lvl2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a:defRPr>
    </a:lvl2pPr>
    <a:lvl3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a:defRPr>
    </a:lvl3pPr>
    <a:lvl4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a:defRPr>
    </a:lvl4pPr>
    <a:lvl5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a:defRPr>
    </a:lvl5pPr>
    <a:lvl6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a:defRPr>
    </a:lvl6pPr>
    <a:lvl7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a:defRPr>
    </a:lvl7pPr>
    <a:lvl8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a:defRPr>
    </a:lvl8pPr>
    <a:lvl9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A8B24A03-01B3-3390-44D1-22F093DA8069}" name="Kathleen Gan" initials="KG" userId="S::kgan@eastbaycf.org::970ad9bf-8acb-47a9-a1bb-8b24ebbac0ec" providerId="AD"/>
  <p188:author id="{692AE6A3-4247-7C9D-DFF4-7A7F0FFA81DC}" name="Debrah Giles" initials="DG" userId="S::dgiles@eastbaycf.org::876c8f8b-2316-4fcd-bd1c-d1f73706cd9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13" dt="2026-10-15T22:02:43.772"/>
    <p1510:client id="{09872CB3-1D20-B99E-0A7A-009ADFBC8C3A}" v="2" dt="2026-10-15T23:28:34.542"/>
    <p1510:client id="{4F59E822-3DF7-A7CC-5897-0CED09496053}" v="12" dt="2026-10-15T21:50:00.871"/>
    <p1510:client id="{55C8C61A-5384-C595-2542-F968D1FABCA4}" v="2" dt="2026-10-15T23:33:48.772"/>
    <p1510:client id="{693B7C7C-6396-D4A3-2E11-156247CA3671}" v="2" dt="2026-10-15T23:09:25.193"/>
    <p1510:client id="{ACEA011B-7CEE-5FD1-D779-F6378C41D1F9}" v="1" dt="2026-10-16T00:08:11.205"/>
    <p1510:client id="{CE873A85-B086-0BD1-2936-AB8CA1B1BFD1}" v="13" dt="2026-10-15T23:20:05.123"/>
    <p1510:client id="{DB727ED0-3E6D-D8CD-F5E3-FDE33CE56EC3}" v="1" dt="2026-10-15T23:27:33.984"/>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7F3F4"/>
          </a:solidFill>
        </a:fill>
      </a:tcStyle>
    </a:wholeTbl>
    <a:band2H>
      <a:tcTxStyle/>
      <a:tcStyle>
        <a:tcBdr/>
        <a:fill>
          <a:solidFill>
            <a:srgbClr val="F3F9FA"/>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7F3F4"/>
          </a:solidFill>
        </a:fill>
      </a:tcStyle>
    </a:wholeTbl>
    <a:band2H>
      <a:tcTxStyle/>
      <a:tcStyle>
        <a:tcBdr/>
        <a:fill>
          <a:solidFill>
            <a:srgbClr val="F3F9FA"/>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BDBDB"/>
          </a:solidFill>
        </a:fill>
      </a:tcStyle>
    </a:wholeTbl>
    <a:band2H>
      <a:tcTxStyle/>
      <a:tcStyle>
        <a:tcBdr/>
        <a:fill>
          <a:solidFill>
            <a:srgbClr val="EEEEEE"/>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CCCD9"/>
          </a:solidFill>
        </a:fill>
      </a:tcStyle>
    </a:wholeTbl>
    <a:band2H>
      <a:tcTxStyle/>
      <a:tcStyle>
        <a:tcBdr/>
        <a:fill>
          <a:solidFill>
            <a:srgbClr val="E7E7ED"/>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33BA23B1-9221-436E-865A-0063620EA4FD}"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omments/modernComment_10F_DB359139.xml><?xml version="1.0" encoding="utf-8"?>
<p188:cmLst xmlns:a="http://schemas.openxmlformats.org/drawingml/2006/main" xmlns:r="http://schemas.openxmlformats.org/officeDocument/2006/relationships" xmlns:p188="http://schemas.microsoft.com/office/powerpoint/2018/8/main">
  <p188:cm id="{1571F38D-0DE6-4A25-8A0D-8C5EB9B2E5A2}" authorId="{A8B24A03-01B3-3390-44D1-22F093DA8069}" created="2026-10-15T23:18:54.310">
    <pc:sldMkLst xmlns:pc="http://schemas.microsoft.com/office/powerpoint/2013/main/command">
      <pc:docMk/>
      <pc:sldMk cId="3677720889" sldId="271"/>
    </pc:sldMkLst>
    <p188:replyLst>
      <p188:reply id="{20F97EDB-D638-4551-9C5C-97A60562459D}" authorId="{692AE6A3-4247-7C9D-DFF4-7A7F0FFA81DC}" created="2026-10-16T00:08:11.205">
        <p188:txBody>
          <a:bodyPr/>
          <a:lstStyle/>
          <a:p>
            <a:r>
              <a:rPr lang="en-US"/>
              <a:t>Very</a:t>
            </a:r>
          </a:p>
        </p188:txBody>
      </p188:reply>
    </p188:replyLst>
    <p188:txBody>
      <a:bodyPr/>
      <a:lstStyle/>
      <a:p>
        <a:r>
          <a:rPr lang="en-US"/>
          <a:t>[@Debrah Giles] - Would a slide showing where to find the chat and q&amp;A be helpful (placed after the agenda slide)?</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95" name="Shape 195"/>
          <p:cNvSpPr>
            <a:spLocks noGrp="1" noRot="1" noChangeAspect="1"/>
          </p:cNvSpPr>
          <p:nvPr>
            <p:ph type="sldImg"/>
          </p:nvPr>
        </p:nvSpPr>
        <p:spPr>
          <a:xfrm>
            <a:off x="1143000" y="685800"/>
            <a:ext cx="4572000" cy="3429000"/>
          </a:xfrm>
          <a:prstGeom prst="rect">
            <a:avLst/>
          </a:prstGeom>
        </p:spPr>
        <p:txBody>
          <a:bodyPr/>
          <a:lstStyle/>
          <a:p>
            <a:endParaRPr/>
          </a:p>
        </p:txBody>
      </p:sp>
      <p:sp>
        <p:nvSpPr>
          <p:cNvPr id="196" name="Shape 196"/>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www.youtube.com/"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Shape 201"/>
          <p:cNvSpPr>
            <a:spLocks noGrp="1" noRot="1" noChangeAspect="1"/>
          </p:cNvSpPr>
          <p:nvPr>
            <p:ph type="sldImg"/>
          </p:nvPr>
        </p:nvSpPr>
        <p:spPr>
          <a:prstGeom prst="rect">
            <a:avLst/>
          </a:prstGeom>
        </p:spPr>
        <p:txBody>
          <a:bodyPr/>
          <a:lstStyle/>
          <a:p>
            <a:endParaRPr/>
          </a:p>
        </p:txBody>
      </p:sp>
      <p:sp>
        <p:nvSpPr>
          <p:cNvPr id="202" name="Shape 202"/>
          <p:cNvSpPr>
            <a:spLocks noGrp="1"/>
          </p:cNvSpPr>
          <p:nvPr>
            <p:ph type="body" sz="quarter" idx="1"/>
          </p:nvPr>
        </p:nvSpPr>
        <p:spPr>
          <a:prstGeom prst="rect">
            <a:avLst/>
          </a:prstGeom>
        </p:spPr>
        <p:txBody>
          <a:bodyPr/>
          <a:lstStyle/>
          <a:p>
            <a:r>
              <a:t>Values and why it was created</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 name="Shape 207"/>
          <p:cNvSpPr>
            <a:spLocks noGrp="1" noRot="1" noChangeAspect="1"/>
          </p:cNvSpPr>
          <p:nvPr>
            <p:ph type="sldImg"/>
          </p:nvPr>
        </p:nvSpPr>
        <p:spPr>
          <a:prstGeom prst="rect">
            <a:avLst/>
          </a:prstGeom>
        </p:spPr>
        <p:txBody>
          <a:bodyPr/>
          <a:lstStyle/>
          <a:p>
            <a:endParaRPr/>
          </a:p>
        </p:txBody>
      </p:sp>
      <p:sp>
        <p:nvSpPr>
          <p:cNvPr id="208" name="Shape 208"/>
          <p:cNvSpPr>
            <a:spLocks noGrp="1"/>
          </p:cNvSpPr>
          <p:nvPr>
            <p:ph type="body" sz="quarter" idx="1"/>
          </p:nvPr>
        </p:nvSpPr>
        <p:spPr>
          <a:prstGeom prst="rect">
            <a:avLst/>
          </a:prstGeom>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Shape 213"/>
          <p:cNvSpPr>
            <a:spLocks noGrp="1" noRot="1" noChangeAspect="1"/>
          </p:cNvSpPr>
          <p:nvPr>
            <p:ph type="sldImg"/>
          </p:nvPr>
        </p:nvSpPr>
        <p:spPr>
          <a:prstGeom prst="rect">
            <a:avLst/>
          </a:prstGeom>
        </p:spPr>
        <p:txBody>
          <a:bodyPr/>
          <a:lstStyle/>
          <a:p>
            <a:endParaRPr/>
          </a:p>
        </p:txBody>
      </p:sp>
      <p:sp>
        <p:nvSpPr>
          <p:cNvPr id="214" name="Shape 214"/>
          <p:cNvSpPr>
            <a:spLocks noGrp="1"/>
          </p:cNvSpPr>
          <p:nvPr>
            <p:ph type="body" sz="quarter" idx="1"/>
          </p:nvPr>
        </p:nvSpPr>
        <p:spPr>
          <a:prstGeom prst="rect">
            <a:avLst/>
          </a:prstGeom>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Shape 219"/>
          <p:cNvSpPr>
            <a:spLocks noGrp="1" noRot="1" noChangeAspect="1"/>
          </p:cNvSpPr>
          <p:nvPr>
            <p:ph type="sldImg"/>
          </p:nvPr>
        </p:nvSpPr>
        <p:spPr>
          <a:prstGeom prst="rect">
            <a:avLst/>
          </a:prstGeom>
        </p:spPr>
        <p:txBody>
          <a:bodyPr/>
          <a:lstStyle/>
          <a:p>
            <a:endParaRPr/>
          </a:p>
        </p:txBody>
      </p:sp>
      <p:sp>
        <p:nvSpPr>
          <p:cNvPr id="220" name="Shape 220"/>
          <p:cNvSpPr>
            <a:spLocks noGrp="1"/>
          </p:cNvSpPr>
          <p:nvPr>
            <p:ph type="body" sz="quarter" idx="1"/>
          </p:nvPr>
        </p:nvSpPr>
        <p:spPr>
          <a:prstGeom prst="rect">
            <a:avLst/>
          </a:prstGeom>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Shape 225"/>
          <p:cNvSpPr>
            <a:spLocks noGrp="1" noRot="1" noChangeAspect="1"/>
          </p:cNvSpPr>
          <p:nvPr>
            <p:ph type="sldImg"/>
          </p:nvPr>
        </p:nvSpPr>
        <p:spPr>
          <a:prstGeom prst="rect">
            <a:avLst/>
          </a:prstGeom>
        </p:spPr>
        <p:txBody>
          <a:bodyPr/>
          <a:lstStyle/>
          <a:p>
            <a:endParaRPr/>
          </a:p>
        </p:txBody>
      </p:sp>
      <p:sp>
        <p:nvSpPr>
          <p:cNvPr id="226" name="Shape 226"/>
          <p:cNvSpPr>
            <a:spLocks noGrp="1"/>
          </p:cNvSpPr>
          <p:nvPr>
            <p:ph type="body" sz="quarter" idx="1"/>
          </p:nvPr>
        </p:nvSpPr>
        <p:spPr>
          <a:prstGeom prst="rect">
            <a:avLst/>
          </a:prstGeom>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 name="Shape 232"/>
          <p:cNvSpPr>
            <a:spLocks noGrp="1" noRot="1" noChangeAspect="1"/>
          </p:cNvSpPr>
          <p:nvPr>
            <p:ph type="sldImg"/>
          </p:nvPr>
        </p:nvSpPr>
        <p:spPr>
          <a:prstGeom prst="rect">
            <a:avLst/>
          </a:prstGeom>
        </p:spPr>
        <p:txBody>
          <a:bodyPr/>
          <a:lstStyle/>
          <a:p>
            <a:endParaRPr/>
          </a:p>
        </p:txBody>
      </p:sp>
      <p:sp>
        <p:nvSpPr>
          <p:cNvPr id="233" name="Shape 233"/>
          <p:cNvSpPr>
            <a:spLocks noGrp="1"/>
          </p:cNvSpPr>
          <p:nvPr>
            <p:ph type="body" sz="quarter" idx="1"/>
          </p:nvPr>
        </p:nvSpPr>
        <p:spPr>
          <a:prstGeom prst="rect">
            <a:avLst/>
          </a:prstGeom>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 name="Shape 238"/>
          <p:cNvSpPr>
            <a:spLocks noGrp="1" noRot="1" noChangeAspect="1"/>
          </p:cNvSpPr>
          <p:nvPr>
            <p:ph type="sldImg"/>
          </p:nvPr>
        </p:nvSpPr>
        <p:spPr>
          <a:prstGeom prst="rect">
            <a:avLst/>
          </a:prstGeom>
        </p:spPr>
        <p:txBody>
          <a:bodyPr/>
          <a:lstStyle/>
          <a:p>
            <a:endParaRPr/>
          </a:p>
        </p:txBody>
      </p:sp>
      <p:sp>
        <p:nvSpPr>
          <p:cNvPr id="239" name="Shape 239"/>
          <p:cNvSpPr>
            <a:spLocks noGrp="1"/>
          </p:cNvSpPr>
          <p:nvPr>
            <p:ph type="body" sz="quarter" idx="1"/>
          </p:nvPr>
        </p:nvSpPr>
        <p:spPr>
          <a:prstGeom prst="rect">
            <a:avLst/>
          </a:prstGeom>
        </p:spPr>
        <p:txBody>
          <a:bodyPr/>
          <a:lstStyle/>
          <a:p>
            <a:r>
              <a:t>Support for the creation of </a:t>
            </a:r>
            <a:r>
              <a:rPr b="1"/>
              <a:t>new works</a:t>
            </a:r>
            <a:r>
              <a:t> by local artists and for East Bay organizations </a:t>
            </a:r>
          </a:p>
          <a:p>
            <a:r>
              <a:t>Engage </a:t>
            </a:r>
            <a:r>
              <a:rPr b="1"/>
              <a:t>individual donors</a:t>
            </a:r>
            <a:r>
              <a:t> </a:t>
            </a:r>
          </a:p>
          <a:p>
            <a:r>
              <a:t>Support </a:t>
            </a:r>
            <a:r>
              <a:rPr b="1"/>
              <a:t>diversity of artistic practices and organizations</a:t>
            </a:r>
            <a:r>
              <a:t> </a:t>
            </a:r>
          </a:p>
          <a:p>
            <a:r>
              <a:t>Provide </a:t>
            </a:r>
            <a:r>
              <a:rPr b="1"/>
              <a:t>opportunities for communities of color</a:t>
            </a:r>
            <a:r>
              <a:t> to experience art that represents their culture and history; social justice themes in the project, or related to social justice issues, campaigns or themes</a:t>
            </a:r>
          </a:p>
          <a:p>
            <a:r>
              <a:t>Support artists and arts organizations that are underrepresented in the arts field</a:t>
            </a:r>
          </a:p>
          <a:p>
            <a:endParaRPr/>
          </a:p>
          <a:p>
            <a:endParaRPr/>
          </a:p>
          <a:p>
            <a:r>
              <a:t>Artist’s statement: how does this fit in with your artistic practice? What inspired you to create this work? Which audiences do you plan to engage?</a:t>
            </a:r>
          </a:p>
          <a:p>
            <a:r>
              <a:t>Lead artist = what does that mean?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 name="Shape 253"/>
          <p:cNvSpPr>
            <a:spLocks noGrp="1" noRot="1" noChangeAspect="1"/>
          </p:cNvSpPr>
          <p:nvPr>
            <p:ph type="sldImg"/>
          </p:nvPr>
        </p:nvSpPr>
        <p:spPr>
          <a:prstGeom prst="rect">
            <a:avLst/>
          </a:prstGeom>
        </p:spPr>
        <p:txBody>
          <a:bodyPr/>
          <a:lstStyle/>
          <a:p>
            <a:endParaRPr/>
          </a:p>
        </p:txBody>
      </p:sp>
      <p:sp>
        <p:nvSpPr>
          <p:cNvPr id="254" name="Shape 254"/>
          <p:cNvSpPr>
            <a:spLocks noGrp="1"/>
          </p:cNvSpPr>
          <p:nvPr>
            <p:ph type="body" sz="quarter" idx="1"/>
          </p:nvPr>
        </p:nvSpPr>
        <p:spPr>
          <a:prstGeom prst="rect">
            <a:avLst/>
          </a:prstGeom>
        </p:spPr>
        <p:txBody>
          <a:bodyPr/>
          <a:lstStyle/>
          <a:p>
            <a:r>
              <a:t>How aligns with creative artistic practice</a:t>
            </a:r>
          </a:p>
          <a:p>
            <a:pPr defTabSz="931774"/>
            <a:r>
              <a:t>Description of why artists was selected and in context of organization’s development</a:t>
            </a:r>
          </a:p>
          <a:p>
            <a:r>
              <a:t>Project management</a:t>
            </a:r>
          </a:p>
          <a:p>
            <a:r>
              <a:t>Budget is realistic/aligned with proposal</a:t>
            </a:r>
          </a:p>
          <a:p>
            <a:endParaRPr/>
          </a:p>
          <a:p>
            <a:endParaRPr/>
          </a:p>
          <a:p>
            <a:endParaRPr/>
          </a:p>
          <a:p>
            <a:r>
              <a:t>Concepts and ideas proposed seem meaningful in the context of the artist’s creative development</a:t>
            </a:r>
          </a:p>
          <a:p>
            <a:r>
              <a:t>Artist’s history of creating and managing projects/ability to complete this project </a:t>
            </a:r>
          </a:p>
          <a:p>
            <a:r>
              <a:t>Soundness and thoroughness of the plan and budget</a:t>
            </a:r>
          </a:p>
          <a:p>
            <a:r>
              <a:t>Plan to reach their audience and appropriateness of presenting venue for this work</a:t>
            </a:r>
          </a:p>
          <a:p>
            <a:r>
              <a:t>Feasibility of plans to make this match</a:t>
            </a:r>
          </a:p>
          <a:p>
            <a:r>
              <a:t>Reviewer’s overall feelings about the proposal</a:t>
            </a:r>
          </a:p>
          <a:p>
            <a:endParaRPr/>
          </a:p>
          <a:p>
            <a:r>
              <a:t>Organizations</a:t>
            </a:r>
          </a:p>
          <a:p>
            <a:r>
              <a:t>Organization’s rationale for selecting the artist(s) to be commissioned</a:t>
            </a:r>
          </a:p>
          <a:p>
            <a:r>
              <a:t>Clear vision of how work fits or departs from regular work of organization and is meaningful in the context of the organization’s development</a:t>
            </a:r>
          </a:p>
          <a:p>
            <a:r>
              <a:t>Organization’s ability to manage the project and offer the artists support for the commission</a:t>
            </a:r>
          </a:p>
          <a:p>
            <a:r>
              <a:t>Feasibility of plans to make this match</a:t>
            </a:r>
          </a:p>
          <a:p>
            <a:r>
              <a:t>Project budget is appropriate and overall organizational budget sound</a:t>
            </a:r>
          </a:p>
          <a:p>
            <a:r>
              <a:t>Artist’s statement</a:t>
            </a:r>
          </a:p>
          <a:p>
            <a:r>
              <a:t>Reviewer’s overall feelings about the proposal</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 name="Shape 259"/>
          <p:cNvSpPr>
            <a:spLocks noGrp="1" noRot="1" noChangeAspect="1"/>
          </p:cNvSpPr>
          <p:nvPr>
            <p:ph type="sldImg"/>
          </p:nvPr>
        </p:nvSpPr>
        <p:spPr>
          <a:prstGeom prst="rect">
            <a:avLst/>
          </a:prstGeom>
        </p:spPr>
        <p:txBody>
          <a:bodyPr/>
          <a:lstStyle/>
          <a:p>
            <a:endParaRPr/>
          </a:p>
        </p:txBody>
      </p:sp>
      <p:sp>
        <p:nvSpPr>
          <p:cNvPr id="260" name="Shape 260"/>
          <p:cNvSpPr>
            <a:spLocks noGrp="1"/>
          </p:cNvSpPr>
          <p:nvPr>
            <p:ph type="body" sz="quarter" idx="1"/>
          </p:nvPr>
        </p:nvSpPr>
        <p:spPr>
          <a:prstGeom prst="rect">
            <a:avLst/>
          </a:prstGeom>
        </p:spPr>
        <p:txBody>
          <a:bodyPr/>
          <a:lstStyle/>
          <a:p>
            <a:r>
              <a:t>What makes a good work sample? Relates to commission; provide context to panel -</a:t>
            </a:r>
          </a:p>
          <a:p>
            <a:endParaRPr/>
          </a:p>
          <a:p>
            <a:r>
              <a:t>Does not need to be live</a:t>
            </a:r>
          </a:p>
          <a:p>
            <a:endParaRPr/>
          </a:p>
          <a:p>
            <a:r>
              <a:t>Instructions for video and audio work samples</a:t>
            </a:r>
          </a:p>
          <a:p>
            <a:r>
              <a:t>Please provide us with a .mp4 or .mov format via Survey Monkey.</a:t>
            </a:r>
          </a:p>
          <a:p>
            <a:r>
              <a:t>We highly encourage applicants to upload video to YouTube.  However if you do not use </a:t>
            </a:r>
            <a:r>
              <a:rPr err="1"/>
              <a:t>youtube</a:t>
            </a:r>
            <a:r>
              <a:t>, please provide us with an .mp4 or .mov format</a:t>
            </a:r>
          </a:p>
          <a:p>
            <a:r>
              <a:t>Below are instructions for uploading to </a:t>
            </a:r>
            <a:r>
              <a:rPr err="1"/>
              <a:t>youtube</a:t>
            </a:r>
            <a:r>
              <a:t> (as well as info for first time users)</a:t>
            </a:r>
          </a:p>
          <a:p>
            <a:r>
              <a:t>YouTube accepts videos in the these formats -- .MOV, .MPEG4, .AVI , .WMV, .MPEGPS, .FLV, 3GPP, </a:t>
            </a:r>
            <a:r>
              <a:rPr err="1"/>
              <a:t>WebM</a:t>
            </a:r>
            <a:r>
              <a:t> – and then uses Adobe Flash and HTML5 technology to compress and display the content.  </a:t>
            </a:r>
          </a:p>
          <a:p>
            <a:r>
              <a:t>YouTube upload how to:</a:t>
            </a:r>
          </a:p>
          <a:p>
            <a:r>
              <a:t>Go to </a:t>
            </a:r>
            <a:r>
              <a:rPr u="sng">
                <a:solidFill>
                  <a:srgbClr val="0000FF"/>
                </a:solidFill>
                <a:uFill>
                  <a:solidFill>
                    <a:srgbClr val="0000FF"/>
                  </a:solidFill>
                </a:uFill>
                <a:hlinkClick r:id="rId3"/>
              </a:rPr>
              <a:t>www.youtube.com</a:t>
            </a:r>
            <a:r>
              <a:t>, if you do not already have a google account you can easily create one. After you log in, click the “UPLOAD” button at the top of the </a:t>
            </a:r>
            <a:r>
              <a:rPr err="1"/>
              <a:t>youtube</a:t>
            </a:r>
            <a:r>
              <a:t> page, next to the search button. Select the file you would like to upload. From there, you can make your video private (password protected) or public. If you choose to make it private, please provide EBCF with the password in your application. </a:t>
            </a:r>
          </a:p>
          <a:p>
            <a:r>
              <a:t>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 name="Shape 269"/>
          <p:cNvSpPr>
            <a:spLocks noGrp="1" noRot="1" noChangeAspect="1"/>
          </p:cNvSpPr>
          <p:nvPr>
            <p:ph type="sldImg"/>
          </p:nvPr>
        </p:nvSpPr>
        <p:spPr>
          <a:prstGeom prst="rect">
            <a:avLst/>
          </a:prstGeom>
        </p:spPr>
        <p:txBody>
          <a:bodyPr/>
          <a:lstStyle/>
          <a:p>
            <a:endParaRPr/>
          </a:p>
        </p:txBody>
      </p:sp>
      <p:sp>
        <p:nvSpPr>
          <p:cNvPr id="270" name="Shape 270"/>
          <p:cNvSpPr>
            <a:spLocks noGrp="1"/>
          </p:cNvSpPr>
          <p:nvPr>
            <p:ph type="body" sz="quarter" idx="1"/>
          </p:nvPr>
        </p:nvSpPr>
        <p:spPr>
          <a:prstGeom prst="rect">
            <a:avLst/>
          </a:prstGeom>
        </p:spPr>
        <p:txBody>
          <a:bodyPr/>
          <a:lstStyle/>
          <a:p>
            <a:r>
              <a:t>Fiscal sponsor will accept ALL contributions, manage all of the acknowledgement letters for tax deduction purposes</a:t>
            </a:r>
          </a:p>
          <a:p>
            <a:endParaRPr/>
          </a:p>
          <a:p>
            <a:r>
              <a:t>Email ebfa@eastbaycf.org and we can send you a full list.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1_Title Slide">
    <p:spTree>
      <p:nvGrpSpPr>
        <p:cNvPr id="1" name=""/>
        <p:cNvGrpSpPr/>
        <p:nvPr/>
      </p:nvGrpSpPr>
      <p:grpSpPr>
        <a:xfrm>
          <a:off x="0" y="0"/>
          <a:ext cx="0" cy="0"/>
          <a:chOff x="0" y="0"/>
          <a:chExt cx="0" cy="0"/>
        </a:xfrm>
      </p:grpSpPr>
      <p:sp>
        <p:nvSpPr>
          <p:cNvPr id="11" name="Slide Number"/>
          <p:cNvSpPr txBox="1">
            <a:spLocks noGrp="1"/>
          </p:cNvSpPr>
          <p:nvPr>
            <p:ph type="sldNum" sz="quarter" idx="2"/>
          </p:nvPr>
        </p:nvSpPr>
        <p:spPr>
          <a:xfrm>
            <a:off x="8642494" y="6334444"/>
            <a:ext cx="272908" cy="269237"/>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Slide 0">
    <p:spTree>
      <p:nvGrpSpPr>
        <p:cNvPr id="1" name=""/>
        <p:cNvGrpSpPr/>
        <p:nvPr/>
      </p:nvGrpSpPr>
      <p:grpSpPr>
        <a:xfrm>
          <a:off x="0" y="0"/>
          <a:ext cx="0" cy="0"/>
          <a:chOff x="0" y="0"/>
          <a:chExt cx="0" cy="0"/>
        </a:xfrm>
      </p:grpSpPr>
      <p:sp>
        <p:nvSpPr>
          <p:cNvPr id="18" name="Slide Number"/>
          <p:cNvSpPr txBox="1">
            <a:spLocks noGrp="1"/>
          </p:cNvSpPr>
          <p:nvPr>
            <p:ph type="sldNum" sz="quarter" idx="2"/>
          </p:nvPr>
        </p:nvSpPr>
        <p:spPr>
          <a:xfrm>
            <a:off x="8642494" y="6334444"/>
            <a:ext cx="272908" cy="269237"/>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1_Title and Content">
    <p:spTree>
      <p:nvGrpSpPr>
        <p:cNvPr id="1" name=""/>
        <p:cNvGrpSpPr/>
        <p:nvPr/>
      </p:nvGrpSpPr>
      <p:grpSpPr>
        <a:xfrm>
          <a:off x="0" y="0"/>
          <a:ext cx="0" cy="0"/>
          <a:chOff x="0" y="0"/>
          <a:chExt cx="0" cy="0"/>
        </a:xfrm>
      </p:grpSpPr>
      <p:sp>
        <p:nvSpPr>
          <p:cNvPr id="25" name="Title Text"/>
          <p:cNvSpPr txBox="1">
            <a:spLocks noGrp="1"/>
          </p:cNvSpPr>
          <p:nvPr>
            <p:ph type="title"/>
          </p:nvPr>
        </p:nvSpPr>
        <p:spPr>
          <a:prstGeom prst="rect">
            <a:avLst/>
          </a:prstGeom>
        </p:spPr>
        <p:txBody>
          <a:bodyPr/>
          <a:lstStyle/>
          <a:p>
            <a:r>
              <a:t>Title Text</a:t>
            </a:r>
          </a:p>
        </p:txBody>
      </p:sp>
      <p:sp>
        <p:nvSpPr>
          <p:cNvPr id="26"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and Content 0">
    <p:spTree>
      <p:nvGrpSpPr>
        <p:cNvPr id="1" name=""/>
        <p:cNvGrpSpPr/>
        <p:nvPr/>
      </p:nvGrpSpPr>
      <p:grpSpPr>
        <a:xfrm>
          <a:off x="0" y="0"/>
          <a:ext cx="0" cy="0"/>
          <a:chOff x="0" y="0"/>
          <a:chExt cx="0" cy="0"/>
        </a:xfrm>
      </p:grpSpPr>
      <p:sp>
        <p:nvSpPr>
          <p:cNvPr id="34" name="Title Text"/>
          <p:cNvSpPr txBox="1">
            <a:spLocks noGrp="1"/>
          </p:cNvSpPr>
          <p:nvPr>
            <p:ph type="title"/>
          </p:nvPr>
        </p:nvSpPr>
        <p:spPr>
          <a:prstGeom prst="rect">
            <a:avLst/>
          </a:prstGeom>
        </p:spPr>
        <p:txBody>
          <a:bodyPr/>
          <a:lstStyle/>
          <a:p>
            <a:r>
              <a:t>Title Text</a:t>
            </a:r>
          </a:p>
        </p:txBody>
      </p:sp>
      <p:sp>
        <p:nvSpPr>
          <p:cNvPr id="35"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3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1_Section Header">
    <p:spTree>
      <p:nvGrpSpPr>
        <p:cNvPr id="1" name=""/>
        <p:cNvGrpSpPr/>
        <p:nvPr/>
      </p:nvGrpSpPr>
      <p:grpSpPr>
        <a:xfrm>
          <a:off x="0" y="0"/>
          <a:ext cx="0" cy="0"/>
          <a:chOff x="0" y="0"/>
          <a:chExt cx="0" cy="0"/>
        </a:xfrm>
      </p:grpSpPr>
      <p:sp>
        <p:nvSpPr>
          <p:cNvPr id="43" name="Title Text"/>
          <p:cNvSpPr txBox="1">
            <a:spLocks noGrp="1"/>
          </p:cNvSpPr>
          <p:nvPr>
            <p:ph type="title"/>
          </p:nvPr>
        </p:nvSpPr>
        <p:spPr>
          <a:xfrm>
            <a:off x="722312" y="4406900"/>
            <a:ext cx="7772401" cy="1362075"/>
          </a:xfrm>
          <a:prstGeom prst="rect">
            <a:avLst/>
          </a:prstGeom>
        </p:spPr>
        <p:txBody>
          <a:bodyPr/>
          <a:lstStyle>
            <a:lvl1pPr>
              <a:defRPr sz="4000" cap="all"/>
            </a:lvl1pPr>
          </a:lstStyle>
          <a:p>
            <a:r>
              <a:t>Title Text</a:t>
            </a:r>
          </a:p>
        </p:txBody>
      </p:sp>
      <p:sp>
        <p:nvSpPr>
          <p:cNvPr id="44" name="Body Level One…"/>
          <p:cNvSpPr txBox="1">
            <a:spLocks noGrp="1"/>
          </p:cNvSpPr>
          <p:nvPr>
            <p:ph type="body" sz="quarter" idx="1"/>
          </p:nvPr>
        </p:nvSpPr>
        <p:spPr>
          <a:xfrm>
            <a:off x="722312" y="2906713"/>
            <a:ext cx="7772401" cy="1500190"/>
          </a:xfrm>
          <a:prstGeom prst="rect">
            <a:avLst/>
          </a:prstGeom>
        </p:spPr>
        <p:txBody>
          <a:bodyPr anchor="b"/>
          <a:lstStyle>
            <a:lvl1pPr marL="0" indent="0">
              <a:spcBef>
                <a:spcPts val="400"/>
              </a:spcBef>
              <a:buClrTx/>
              <a:buSzTx/>
              <a:buNone/>
              <a:defRPr sz="2000"/>
            </a:lvl1pPr>
            <a:lvl2pPr marL="0" indent="0">
              <a:spcBef>
                <a:spcPts val="400"/>
              </a:spcBef>
              <a:buClrTx/>
              <a:buSzTx/>
              <a:buNone/>
              <a:defRPr sz="2000"/>
            </a:lvl2pPr>
            <a:lvl3pPr marL="0" indent="0">
              <a:spcBef>
                <a:spcPts val="400"/>
              </a:spcBef>
              <a:buClrTx/>
              <a:buSzTx/>
              <a:buNone/>
              <a:defRPr sz="2000"/>
            </a:lvl3pPr>
            <a:lvl4pPr marL="0" indent="0">
              <a:spcBef>
                <a:spcPts val="400"/>
              </a:spcBef>
              <a:buClrTx/>
              <a:buSzTx/>
              <a:buNone/>
              <a:defRPr sz="2000"/>
            </a:lvl4pPr>
            <a:lvl5pPr marL="0" indent="0">
              <a:spcBef>
                <a:spcPts val="400"/>
              </a:spcBef>
              <a:buClrTx/>
              <a:buSzTx/>
              <a:buNone/>
              <a:defRPr sz="2000"/>
            </a:lvl5pPr>
          </a:lstStyle>
          <a:p>
            <a:r>
              <a:t>Body Level One</a:t>
            </a:r>
          </a:p>
          <a:p>
            <a:pPr lvl="1"/>
            <a:r>
              <a:t>Body Level Two</a:t>
            </a:r>
          </a:p>
          <a:p>
            <a:pPr lvl="2"/>
            <a:r>
              <a:t>Body Level Three</a:t>
            </a:r>
          </a:p>
          <a:p>
            <a:pPr lvl="3"/>
            <a:r>
              <a:t>Body Level Four</a:t>
            </a:r>
          </a:p>
          <a:p>
            <a:pPr lvl="4"/>
            <a:r>
              <a:t>Body Level Five</a:t>
            </a:r>
          </a:p>
        </p:txBody>
      </p:sp>
      <p:sp>
        <p:nvSpPr>
          <p:cNvPr id="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1_Two Content">
    <p:spTree>
      <p:nvGrpSpPr>
        <p:cNvPr id="1" name=""/>
        <p:cNvGrpSpPr/>
        <p:nvPr/>
      </p:nvGrpSpPr>
      <p:grpSpPr>
        <a:xfrm>
          <a:off x="0" y="0"/>
          <a:ext cx="0" cy="0"/>
          <a:chOff x="0" y="0"/>
          <a:chExt cx="0" cy="0"/>
        </a:xfrm>
      </p:grpSpPr>
      <p:sp>
        <p:nvSpPr>
          <p:cNvPr id="52" name="Title Text"/>
          <p:cNvSpPr txBox="1">
            <a:spLocks noGrp="1"/>
          </p:cNvSpPr>
          <p:nvPr>
            <p:ph type="title"/>
          </p:nvPr>
        </p:nvSpPr>
        <p:spPr>
          <a:prstGeom prst="rect">
            <a:avLst/>
          </a:prstGeom>
        </p:spPr>
        <p:txBody>
          <a:bodyPr/>
          <a:lstStyle/>
          <a:p>
            <a:r>
              <a:t>Title Text</a:t>
            </a:r>
          </a:p>
        </p:txBody>
      </p:sp>
      <p:sp>
        <p:nvSpPr>
          <p:cNvPr id="53" name="Body Level One…"/>
          <p:cNvSpPr txBox="1">
            <a:spLocks noGrp="1"/>
          </p:cNvSpPr>
          <p:nvPr>
            <p:ph type="body" sz="half" idx="1"/>
          </p:nvPr>
        </p:nvSpPr>
        <p:spPr>
          <a:xfrm>
            <a:off x="762000" y="1752600"/>
            <a:ext cx="3695700" cy="4343400"/>
          </a:xfrm>
          <a:prstGeom prst="rect">
            <a:avLst/>
          </a:prstGeom>
        </p:spPr>
        <p:txBody>
          <a:bodyPr/>
          <a:lstStyle>
            <a:lvl1pPr>
              <a:spcBef>
                <a:spcPts val="600"/>
              </a:spcBef>
              <a:defRPr sz="2800"/>
            </a:lvl1pPr>
            <a:lvl2pPr marL="790575" indent="-333375">
              <a:spcBef>
                <a:spcPts val="600"/>
              </a:spcBef>
              <a:defRPr sz="2800"/>
            </a:lvl2pPr>
            <a:lvl3pPr marL="1234438" indent="-320038">
              <a:spcBef>
                <a:spcPts val="600"/>
              </a:spcBef>
              <a:defRPr sz="2800"/>
            </a:lvl3pPr>
            <a:lvl4pPr marL="1727200" indent="-355600">
              <a:spcBef>
                <a:spcPts val="600"/>
              </a:spcBef>
              <a:defRPr sz="2800"/>
            </a:lvl4pPr>
            <a:lvl5pPr marL="2184400" indent="-355600">
              <a:spcBef>
                <a:spcPts val="600"/>
              </a:spcBef>
              <a:defRPr sz="2800"/>
            </a:lvl5pPr>
          </a:lstStyle>
          <a:p>
            <a:r>
              <a:t>Body Level One</a:t>
            </a:r>
          </a:p>
          <a:p>
            <a:pPr lvl="1"/>
            <a:r>
              <a:t>Body Level Two</a:t>
            </a:r>
          </a:p>
          <a:p>
            <a:pPr lvl="2"/>
            <a:r>
              <a:t>Body Level Three</a:t>
            </a:r>
          </a:p>
          <a:p>
            <a:pPr lvl="3"/>
            <a:r>
              <a:t>Body Level Four</a:t>
            </a:r>
          </a:p>
          <a:p>
            <a:pPr lvl="4"/>
            <a:r>
              <a:t>Body Level Five</a:t>
            </a:r>
          </a:p>
        </p:txBody>
      </p:sp>
      <p:sp>
        <p:nvSpPr>
          <p:cNvPr id="5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wo Content 0">
    <p:spTree>
      <p:nvGrpSpPr>
        <p:cNvPr id="1" name=""/>
        <p:cNvGrpSpPr/>
        <p:nvPr/>
      </p:nvGrpSpPr>
      <p:grpSpPr>
        <a:xfrm>
          <a:off x="0" y="0"/>
          <a:ext cx="0" cy="0"/>
          <a:chOff x="0" y="0"/>
          <a:chExt cx="0" cy="0"/>
        </a:xfrm>
      </p:grpSpPr>
      <p:sp>
        <p:nvSpPr>
          <p:cNvPr id="61" name="Title Text"/>
          <p:cNvSpPr txBox="1">
            <a:spLocks noGrp="1"/>
          </p:cNvSpPr>
          <p:nvPr>
            <p:ph type="title"/>
          </p:nvPr>
        </p:nvSpPr>
        <p:spPr>
          <a:prstGeom prst="rect">
            <a:avLst/>
          </a:prstGeom>
        </p:spPr>
        <p:txBody>
          <a:bodyPr/>
          <a:lstStyle/>
          <a:p>
            <a:r>
              <a:t>Title Text</a:t>
            </a:r>
          </a:p>
        </p:txBody>
      </p:sp>
      <p:sp>
        <p:nvSpPr>
          <p:cNvPr id="62" name="Body Level One…"/>
          <p:cNvSpPr txBox="1">
            <a:spLocks noGrp="1"/>
          </p:cNvSpPr>
          <p:nvPr>
            <p:ph type="body" sz="half" idx="1"/>
          </p:nvPr>
        </p:nvSpPr>
        <p:spPr>
          <a:xfrm>
            <a:off x="762000" y="1752600"/>
            <a:ext cx="3695700" cy="4343400"/>
          </a:xfrm>
          <a:prstGeom prst="rect">
            <a:avLst/>
          </a:prstGeom>
        </p:spPr>
        <p:txBody>
          <a:bodyPr/>
          <a:lstStyle>
            <a:lvl1pPr>
              <a:spcBef>
                <a:spcPts val="600"/>
              </a:spcBef>
              <a:defRPr sz="2800"/>
            </a:lvl1pPr>
            <a:lvl2pPr marL="790575" indent="-333375">
              <a:spcBef>
                <a:spcPts val="600"/>
              </a:spcBef>
              <a:defRPr sz="2800"/>
            </a:lvl2pPr>
            <a:lvl3pPr marL="1234438" indent="-320038">
              <a:spcBef>
                <a:spcPts val="600"/>
              </a:spcBef>
              <a:defRPr sz="2800"/>
            </a:lvl3pPr>
            <a:lvl4pPr marL="1727200" indent="-355600">
              <a:spcBef>
                <a:spcPts val="600"/>
              </a:spcBef>
              <a:defRPr sz="2800"/>
            </a:lvl4pPr>
            <a:lvl5pPr marL="2184400" indent="-355600">
              <a:spcBef>
                <a:spcPts val="600"/>
              </a:spcBef>
              <a:defRPr sz="2800"/>
            </a:lvl5pPr>
          </a:lstStyle>
          <a:p>
            <a:r>
              <a:t>Body Level One</a:t>
            </a:r>
          </a:p>
          <a:p>
            <a:pPr lvl="1"/>
            <a:r>
              <a:t>Body Level Two</a:t>
            </a:r>
          </a:p>
          <a:p>
            <a:pPr lvl="2"/>
            <a:r>
              <a:t>Body Level Three</a:t>
            </a:r>
          </a:p>
          <a:p>
            <a:pPr lvl="3"/>
            <a:r>
              <a:t>Body Level Four</a:t>
            </a:r>
          </a:p>
          <a:p>
            <a:pPr lvl="4"/>
            <a:r>
              <a:t>Body Level Five</a:t>
            </a:r>
          </a:p>
        </p:txBody>
      </p:sp>
      <p:sp>
        <p:nvSpPr>
          <p:cNvPr id="6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1_Comparison">
    <p:spTree>
      <p:nvGrpSpPr>
        <p:cNvPr id="1" name=""/>
        <p:cNvGrpSpPr/>
        <p:nvPr/>
      </p:nvGrpSpPr>
      <p:grpSpPr>
        <a:xfrm>
          <a:off x="0" y="0"/>
          <a:ext cx="0" cy="0"/>
          <a:chOff x="0" y="0"/>
          <a:chExt cx="0" cy="0"/>
        </a:xfrm>
      </p:grpSpPr>
      <p:sp>
        <p:nvSpPr>
          <p:cNvPr id="70" name="Title Text"/>
          <p:cNvSpPr txBox="1">
            <a:spLocks noGrp="1"/>
          </p:cNvSpPr>
          <p:nvPr>
            <p:ph type="title"/>
          </p:nvPr>
        </p:nvSpPr>
        <p:spPr>
          <a:xfrm>
            <a:off x="457200" y="274638"/>
            <a:ext cx="8229600" cy="1143001"/>
          </a:xfrm>
          <a:prstGeom prst="rect">
            <a:avLst/>
          </a:prstGeom>
        </p:spPr>
        <p:txBody>
          <a:bodyPr/>
          <a:lstStyle/>
          <a:p>
            <a:r>
              <a:t>Title Text</a:t>
            </a:r>
          </a:p>
        </p:txBody>
      </p:sp>
      <p:sp>
        <p:nvSpPr>
          <p:cNvPr id="71" name="Body Level One…"/>
          <p:cNvSpPr txBox="1">
            <a:spLocks noGrp="1"/>
          </p:cNvSpPr>
          <p:nvPr>
            <p:ph type="body" sz="quarter" idx="1"/>
          </p:nvPr>
        </p:nvSpPr>
        <p:spPr>
          <a:xfrm>
            <a:off x="457200" y="1535112"/>
            <a:ext cx="4040188" cy="639763"/>
          </a:xfrm>
          <a:prstGeom prst="rect">
            <a:avLst/>
          </a:prstGeom>
        </p:spPr>
        <p:txBody>
          <a:bodyPr anchor="b"/>
          <a:lstStyle>
            <a:lvl1pPr marL="0" indent="0">
              <a:buClrTx/>
              <a:buSzTx/>
              <a:buNone/>
              <a:defRPr b="1"/>
            </a:lvl1pPr>
            <a:lvl2pPr marL="0" indent="0">
              <a:buClrTx/>
              <a:buSzTx/>
              <a:buNone/>
              <a:defRPr b="1"/>
            </a:lvl2pPr>
            <a:lvl3pPr marL="0" indent="0">
              <a:buClrTx/>
              <a:buSzTx/>
              <a:buNone/>
              <a:defRPr b="1"/>
            </a:lvl3pPr>
            <a:lvl4pPr marL="0" indent="0">
              <a:buClrTx/>
              <a:buSzTx/>
              <a:buNone/>
              <a:defRPr b="1"/>
            </a:lvl4pPr>
            <a:lvl5pPr marL="0" indent="0">
              <a:buClrTx/>
              <a:buSzTx/>
              <a:buNone/>
              <a:defRPr b="1"/>
            </a:lvl5pPr>
          </a:lstStyle>
          <a:p>
            <a:r>
              <a:t>Body Level One</a:t>
            </a:r>
          </a:p>
          <a:p>
            <a:pPr lvl="1"/>
            <a:r>
              <a:t>Body Level Two</a:t>
            </a:r>
          </a:p>
          <a:p>
            <a:pPr lvl="2"/>
            <a:r>
              <a:t>Body Level Three</a:t>
            </a:r>
          </a:p>
          <a:p>
            <a:pPr lvl="3"/>
            <a:r>
              <a:t>Body Level Four</a:t>
            </a:r>
          </a:p>
          <a:p>
            <a:pPr lvl="4"/>
            <a:r>
              <a:t>Body Level Five</a:t>
            </a:r>
          </a:p>
        </p:txBody>
      </p:sp>
      <p:sp>
        <p:nvSpPr>
          <p:cNvPr id="72" name="Text Placeholder 4"/>
          <p:cNvSpPr>
            <a:spLocks noGrp="1"/>
          </p:cNvSpPr>
          <p:nvPr>
            <p:ph type="body" sz="quarter" idx="21"/>
          </p:nvPr>
        </p:nvSpPr>
        <p:spPr>
          <a:xfrm>
            <a:off x="4645025" y="1535112"/>
            <a:ext cx="4041775" cy="639765"/>
          </a:xfrm>
          <a:prstGeom prst="rect">
            <a:avLst/>
          </a:prstGeom>
        </p:spPr>
        <p:txBody>
          <a:bodyPr anchor="b"/>
          <a:lstStyle/>
          <a:p>
            <a:endParaRPr/>
          </a:p>
        </p:txBody>
      </p:sp>
      <p:sp>
        <p:nvSpPr>
          <p:cNvPr id="7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1_Title Only">
    <p:spTree>
      <p:nvGrpSpPr>
        <p:cNvPr id="1" name=""/>
        <p:cNvGrpSpPr/>
        <p:nvPr/>
      </p:nvGrpSpPr>
      <p:grpSpPr>
        <a:xfrm>
          <a:off x="0" y="0"/>
          <a:ext cx="0" cy="0"/>
          <a:chOff x="0" y="0"/>
          <a:chExt cx="0" cy="0"/>
        </a:xfrm>
      </p:grpSpPr>
      <p:sp>
        <p:nvSpPr>
          <p:cNvPr id="80" name="Title Text"/>
          <p:cNvSpPr txBox="1">
            <a:spLocks noGrp="1"/>
          </p:cNvSpPr>
          <p:nvPr>
            <p:ph type="title"/>
          </p:nvPr>
        </p:nvSpPr>
        <p:spPr>
          <a:prstGeom prst="rect">
            <a:avLst/>
          </a:prstGeom>
        </p:spPr>
        <p:txBody>
          <a:bodyPr/>
          <a:lstStyle/>
          <a:p>
            <a:r>
              <a:t>Title Text</a:t>
            </a:r>
          </a:p>
        </p:txBody>
      </p:sp>
      <p:sp>
        <p:nvSpPr>
          <p:cNvPr id="8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1_Blank">
    <p:spTree>
      <p:nvGrpSpPr>
        <p:cNvPr id="1" name=""/>
        <p:cNvGrpSpPr/>
        <p:nvPr/>
      </p:nvGrpSpPr>
      <p:grpSpPr>
        <a:xfrm>
          <a:off x="0" y="0"/>
          <a:ext cx="0" cy="0"/>
          <a:chOff x="0" y="0"/>
          <a:chExt cx="0" cy="0"/>
        </a:xfrm>
      </p:grpSpPr>
      <p:sp>
        <p:nvSpPr>
          <p:cNvPr id="8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1_Content with Caption">
    <p:spTree>
      <p:nvGrpSpPr>
        <p:cNvPr id="1" name=""/>
        <p:cNvGrpSpPr/>
        <p:nvPr/>
      </p:nvGrpSpPr>
      <p:grpSpPr>
        <a:xfrm>
          <a:off x="0" y="0"/>
          <a:ext cx="0" cy="0"/>
          <a:chOff x="0" y="0"/>
          <a:chExt cx="0" cy="0"/>
        </a:xfrm>
      </p:grpSpPr>
      <p:sp>
        <p:nvSpPr>
          <p:cNvPr id="95" name="Title Text"/>
          <p:cNvSpPr txBox="1">
            <a:spLocks noGrp="1"/>
          </p:cNvSpPr>
          <p:nvPr>
            <p:ph type="title"/>
          </p:nvPr>
        </p:nvSpPr>
        <p:spPr>
          <a:xfrm>
            <a:off x="457200" y="273050"/>
            <a:ext cx="3008316" cy="1162050"/>
          </a:xfrm>
          <a:prstGeom prst="rect">
            <a:avLst/>
          </a:prstGeom>
        </p:spPr>
        <p:txBody>
          <a:bodyPr anchor="b"/>
          <a:lstStyle>
            <a:lvl1pPr>
              <a:defRPr sz="2000"/>
            </a:lvl1pPr>
          </a:lstStyle>
          <a:p>
            <a:r>
              <a:t>Title Text</a:t>
            </a:r>
          </a:p>
        </p:txBody>
      </p:sp>
      <p:sp>
        <p:nvSpPr>
          <p:cNvPr id="96" name="Body Level One…"/>
          <p:cNvSpPr txBox="1">
            <a:spLocks noGrp="1"/>
          </p:cNvSpPr>
          <p:nvPr>
            <p:ph type="body" idx="1"/>
          </p:nvPr>
        </p:nvSpPr>
        <p:spPr>
          <a:xfrm>
            <a:off x="3575050" y="273050"/>
            <a:ext cx="5111750" cy="5853113"/>
          </a:xfrm>
          <a:prstGeom prst="rect">
            <a:avLst/>
          </a:prstGeom>
        </p:spPr>
        <p:txBody>
          <a:bodyPr/>
          <a:lstStyle>
            <a:lvl1pPr>
              <a:spcBef>
                <a:spcPts val="700"/>
              </a:spcBef>
              <a:defRPr sz="3200"/>
            </a:lvl1pPr>
            <a:lvl2pPr marL="783771" indent="-326571">
              <a:spcBef>
                <a:spcPts val="700"/>
              </a:spcBef>
              <a:defRPr sz="3200"/>
            </a:lvl2pPr>
            <a:lvl3pPr marL="1219200" indent="-304800">
              <a:spcBef>
                <a:spcPts val="700"/>
              </a:spcBef>
              <a:defRPr sz="3200"/>
            </a:lvl3pPr>
            <a:lvl4pPr marL="1737360" indent="-365760">
              <a:spcBef>
                <a:spcPts val="700"/>
              </a:spcBef>
              <a:defRPr sz="3200"/>
            </a:lvl4pPr>
            <a:lvl5pPr marL="2194560" indent="-365760">
              <a:spcBef>
                <a:spcPts val="700"/>
              </a:spcBef>
              <a:defRPr sz="3200"/>
            </a:lvl5pPr>
          </a:lstStyle>
          <a:p>
            <a:r>
              <a:t>Body Level One</a:t>
            </a:r>
          </a:p>
          <a:p>
            <a:pPr lvl="1"/>
            <a:r>
              <a:t>Body Level Two</a:t>
            </a:r>
          </a:p>
          <a:p>
            <a:pPr lvl="2"/>
            <a:r>
              <a:t>Body Level Three</a:t>
            </a:r>
          </a:p>
          <a:p>
            <a:pPr lvl="3"/>
            <a:r>
              <a:t>Body Level Four</a:t>
            </a:r>
          </a:p>
          <a:p>
            <a:pPr lvl="4"/>
            <a:r>
              <a:t>Body Level Five</a:t>
            </a:r>
          </a:p>
        </p:txBody>
      </p:sp>
      <p:sp>
        <p:nvSpPr>
          <p:cNvPr id="97" name="Text Placeholder 3"/>
          <p:cNvSpPr>
            <a:spLocks noGrp="1"/>
          </p:cNvSpPr>
          <p:nvPr>
            <p:ph type="body" sz="half" idx="21"/>
          </p:nvPr>
        </p:nvSpPr>
        <p:spPr>
          <a:xfrm>
            <a:off x="457198" y="1435100"/>
            <a:ext cx="3008317" cy="4691063"/>
          </a:xfrm>
          <a:prstGeom prst="rect">
            <a:avLst/>
          </a:prstGeom>
        </p:spPr>
        <p:txBody>
          <a:bodyPr/>
          <a:lstStyle/>
          <a:p>
            <a:endParaRPr/>
          </a:p>
        </p:txBody>
      </p:sp>
      <p:sp>
        <p:nvSpPr>
          <p:cNvPr id="9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1_Picture with Caption">
    <p:spTree>
      <p:nvGrpSpPr>
        <p:cNvPr id="1" name=""/>
        <p:cNvGrpSpPr/>
        <p:nvPr/>
      </p:nvGrpSpPr>
      <p:grpSpPr>
        <a:xfrm>
          <a:off x="0" y="0"/>
          <a:ext cx="0" cy="0"/>
          <a:chOff x="0" y="0"/>
          <a:chExt cx="0" cy="0"/>
        </a:xfrm>
      </p:grpSpPr>
      <p:sp>
        <p:nvSpPr>
          <p:cNvPr id="105" name="Title Text"/>
          <p:cNvSpPr txBox="1">
            <a:spLocks noGrp="1"/>
          </p:cNvSpPr>
          <p:nvPr>
            <p:ph type="title"/>
          </p:nvPr>
        </p:nvSpPr>
        <p:spPr>
          <a:xfrm>
            <a:off x="1792288" y="4800600"/>
            <a:ext cx="5486403" cy="566738"/>
          </a:xfrm>
          <a:prstGeom prst="rect">
            <a:avLst/>
          </a:prstGeom>
        </p:spPr>
        <p:txBody>
          <a:bodyPr anchor="b"/>
          <a:lstStyle>
            <a:lvl1pPr>
              <a:defRPr sz="2000"/>
            </a:lvl1pPr>
          </a:lstStyle>
          <a:p>
            <a:r>
              <a:t>Title Text</a:t>
            </a:r>
          </a:p>
        </p:txBody>
      </p:sp>
      <p:sp>
        <p:nvSpPr>
          <p:cNvPr id="106" name="Picture Placeholder 2"/>
          <p:cNvSpPr>
            <a:spLocks noGrp="1"/>
          </p:cNvSpPr>
          <p:nvPr>
            <p:ph type="pic" sz="half" idx="21"/>
          </p:nvPr>
        </p:nvSpPr>
        <p:spPr>
          <a:xfrm>
            <a:off x="1792288" y="612775"/>
            <a:ext cx="5486403" cy="4114800"/>
          </a:xfrm>
          <a:prstGeom prst="rect">
            <a:avLst/>
          </a:prstGeom>
        </p:spPr>
        <p:txBody>
          <a:bodyPr lIns="91439" tIns="45719" rIns="91439" bIns="45719">
            <a:noAutofit/>
          </a:bodyPr>
          <a:lstStyle/>
          <a:p>
            <a:endParaRPr/>
          </a:p>
        </p:txBody>
      </p:sp>
      <p:sp>
        <p:nvSpPr>
          <p:cNvPr id="107" name="Body Level One…"/>
          <p:cNvSpPr txBox="1">
            <a:spLocks noGrp="1"/>
          </p:cNvSpPr>
          <p:nvPr>
            <p:ph type="body" sz="quarter" idx="1"/>
          </p:nvPr>
        </p:nvSpPr>
        <p:spPr>
          <a:xfrm>
            <a:off x="1792288" y="5367337"/>
            <a:ext cx="5486403" cy="804865"/>
          </a:xfrm>
          <a:prstGeom prst="rect">
            <a:avLst/>
          </a:prstGeom>
        </p:spPr>
        <p:txBody>
          <a:bodyPr/>
          <a:lstStyle>
            <a:lvl1pPr marL="0" indent="0">
              <a:spcBef>
                <a:spcPts val="300"/>
              </a:spcBef>
              <a:buClrTx/>
              <a:buSzTx/>
              <a:buNone/>
              <a:defRPr sz="1400"/>
            </a:lvl1pPr>
            <a:lvl2pPr marL="0" indent="0">
              <a:spcBef>
                <a:spcPts val="300"/>
              </a:spcBef>
              <a:buClrTx/>
              <a:buSzTx/>
              <a:buNone/>
              <a:defRPr sz="1400"/>
            </a:lvl2pPr>
            <a:lvl3pPr marL="0" indent="0">
              <a:spcBef>
                <a:spcPts val="300"/>
              </a:spcBef>
              <a:buClrTx/>
              <a:buSzTx/>
              <a:buNone/>
              <a:defRPr sz="1400"/>
            </a:lvl3pPr>
            <a:lvl4pPr marL="0" indent="0">
              <a:spcBef>
                <a:spcPts val="300"/>
              </a:spcBef>
              <a:buClrTx/>
              <a:buSzTx/>
              <a:buNone/>
              <a:defRPr sz="1400"/>
            </a:lvl4pPr>
            <a:lvl5pPr marL="0" indent="0">
              <a:spcBef>
                <a:spcPts val="300"/>
              </a:spcBef>
              <a:buClrTx/>
              <a:buSzTx/>
              <a:buNone/>
              <a:defRPr sz="1400"/>
            </a:lvl5pPr>
          </a:lstStyle>
          <a:p>
            <a:r>
              <a:t>Body Level One</a:t>
            </a:r>
          </a:p>
          <a:p>
            <a:pPr lvl="1"/>
            <a:r>
              <a:t>Body Level Two</a:t>
            </a:r>
          </a:p>
          <a:p>
            <a:pPr lvl="2"/>
            <a:r>
              <a:t>Body Level Three</a:t>
            </a:r>
          </a:p>
          <a:p>
            <a:pPr lvl="3"/>
            <a:r>
              <a:t>Body Level Four</a:t>
            </a:r>
          </a:p>
          <a:p>
            <a:pPr lvl="4"/>
            <a:r>
              <a:t>Body Level Five</a:t>
            </a:r>
          </a:p>
        </p:txBody>
      </p:sp>
      <p:sp>
        <p:nvSpPr>
          <p:cNvPr id="10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115" name="Title Text"/>
          <p:cNvSpPr txBox="1">
            <a:spLocks noGrp="1"/>
          </p:cNvSpPr>
          <p:nvPr>
            <p:ph type="title"/>
          </p:nvPr>
        </p:nvSpPr>
        <p:spPr>
          <a:xfrm>
            <a:off x="1143000" y="1122362"/>
            <a:ext cx="6858000" cy="2387601"/>
          </a:xfrm>
          <a:prstGeom prst="rect">
            <a:avLst/>
          </a:prstGeom>
        </p:spPr>
        <p:txBody>
          <a:bodyPr lIns="45719" tIns="45719" rIns="45719" bIns="45719" anchor="b"/>
          <a:lstStyle>
            <a:lvl1pPr algn="ctr">
              <a:lnSpc>
                <a:spcPct val="90000"/>
              </a:lnSpc>
              <a:defRPr sz="6000" b="0">
                <a:solidFill>
                  <a:srgbClr val="000000"/>
                </a:solidFill>
                <a:latin typeface="Calibri Light"/>
                <a:ea typeface="Calibri Light"/>
                <a:cs typeface="Calibri Light"/>
                <a:sym typeface="Calibri Light"/>
              </a:defRPr>
            </a:lvl1pPr>
          </a:lstStyle>
          <a:p>
            <a:r>
              <a:t>Title Text</a:t>
            </a:r>
          </a:p>
        </p:txBody>
      </p:sp>
      <p:sp>
        <p:nvSpPr>
          <p:cNvPr id="116" name="Body Level One…"/>
          <p:cNvSpPr txBox="1">
            <a:spLocks noGrp="1"/>
          </p:cNvSpPr>
          <p:nvPr>
            <p:ph type="body" sz="quarter" idx="1"/>
          </p:nvPr>
        </p:nvSpPr>
        <p:spPr>
          <a:xfrm>
            <a:off x="1143000" y="3602037"/>
            <a:ext cx="6858000" cy="1655763"/>
          </a:xfrm>
          <a:prstGeom prst="rect">
            <a:avLst/>
          </a:prstGeom>
        </p:spPr>
        <p:txBody>
          <a:bodyPr lIns="45719" tIns="45719" rIns="45719" bIns="45719"/>
          <a:lstStyle>
            <a:lvl1pPr marL="0" indent="0" algn="ctr">
              <a:lnSpc>
                <a:spcPct val="90000"/>
              </a:lnSpc>
              <a:spcBef>
                <a:spcPts val="1000"/>
              </a:spcBef>
              <a:buClrTx/>
              <a:buSzTx/>
              <a:buNone/>
              <a:defRPr>
                <a:solidFill>
                  <a:srgbClr val="000000"/>
                </a:solidFill>
                <a:latin typeface="+mj-lt"/>
                <a:ea typeface="+mj-ea"/>
                <a:cs typeface="+mj-cs"/>
                <a:sym typeface="Calibri"/>
              </a:defRPr>
            </a:lvl1pPr>
            <a:lvl2pPr marL="0" indent="457200" algn="ctr">
              <a:lnSpc>
                <a:spcPct val="90000"/>
              </a:lnSpc>
              <a:spcBef>
                <a:spcPts val="1000"/>
              </a:spcBef>
              <a:buClrTx/>
              <a:buSzTx/>
              <a:buNone/>
              <a:defRPr>
                <a:solidFill>
                  <a:srgbClr val="000000"/>
                </a:solidFill>
                <a:latin typeface="+mj-lt"/>
                <a:ea typeface="+mj-ea"/>
                <a:cs typeface="+mj-cs"/>
                <a:sym typeface="Calibri"/>
              </a:defRPr>
            </a:lvl2pPr>
            <a:lvl3pPr marL="0" indent="914400" algn="ctr">
              <a:lnSpc>
                <a:spcPct val="90000"/>
              </a:lnSpc>
              <a:spcBef>
                <a:spcPts val="1000"/>
              </a:spcBef>
              <a:buClrTx/>
              <a:buSzTx/>
              <a:buNone/>
              <a:defRPr>
                <a:solidFill>
                  <a:srgbClr val="000000"/>
                </a:solidFill>
                <a:latin typeface="+mj-lt"/>
                <a:ea typeface="+mj-ea"/>
                <a:cs typeface="+mj-cs"/>
                <a:sym typeface="Calibri"/>
              </a:defRPr>
            </a:lvl3pPr>
            <a:lvl4pPr marL="0" indent="1371600" algn="ctr">
              <a:lnSpc>
                <a:spcPct val="90000"/>
              </a:lnSpc>
              <a:spcBef>
                <a:spcPts val="1000"/>
              </a:spcBef>
              <a:buClrTx/>
              <a:buSzTx/>
              <a:buNone/>
              <a:defRPr>
                <a:solidFill>
                  <a:srgbClr val="000000"/>
                </a:solidFill>
                <a:latin typeface="+mj-lt"/>
                <a:ea typeface="+mj-ea"/>
                <a:cs typeface="+mj-cs"/>
                <a:sym typeface="Calibri"/>
              </a:defRPr>
            </a:lvl4pPr>
            <a:lvl5pPr marL="0" indent="1828800" algn="ctr">
              <a:lnSpc>
                <a:spcPct val="90000"/>
              </a:lnSpc>
              <a:spcBef>
                <a:spcPts val="1000"/>
              </a:spcBef>
              <a:buClrTx/>
              <a:buSzTx/>
              <a:buNone/>
              <a:defRPr>
                <a:solidFill>
                  <a:srgbClr val="000000"/>
                </a:solidFill>
                <a:latin typeface="+mj-lt"/>
                <a:ea typeface="+mj-ea"/>
                <a:cs typeface="+mj-cs"/>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117" name="Slide Number"/>
          <p:cNvSpPr txBox="1">
            <a:spLocks noGrp="1"/>
          </p:cNvSpPr>
          <p:nvPr>
            <p:ph type="sldNum" sz="quarter" idx="2"/>
          </p:nvPr>
        </p:nvSpPr>
        <p:spPr>
          <a:xfrm>
            <a:off x="8256726" y="6414760"/>
            <a:ext cx="258624" cy="248305"/>
          </a:xfrm>
          <a:prstGeom prst="rect">
            <a:avLst/>
          </a:prstGeom>
        </p:spPr>
        <p:txBody>
          <a:bodyPr lIns="45719" tIns="45719" rIns="45719" bIns="45719"/>
          <a:lstStyle>
            <a:lvl1pPr>
              <a:defRPr>
                <a:solidFill>
                  <a:srgbClr val="888888"/>
                </a:solidFill>
                <a:latin typeface="Calibri Light"/>
                <a:ea typeface="Calibri Light"/>
                <a:cs typeface="Calibri Light"/>
                <a:sym typeface="Calibri Light"/>
              </a:defRPr>
            </a:lvl1p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124" name="Title Text"/>
          <p:cNvSpPr txBox="1">
            <a:spLocks noGrp="1"/>
          </p:cNvSpPr>
          <p:nvPr>
            <p:ph type="title"/>
          </p:nvPr>
        </p:nvSpPr>
        <p:spPr>
          <a:xfrm>
            <a:off x="628650" y="365125"/>
            <a:ext cx="7886700" cy="1325563"/>
          </a:xfrm>
          <a:prstGeom prst="rect">
            <a:avLst/>
          </a:prstGeom>
        </p:spPr>
        <p:txBody>
          <a:bodyPr lIns="45719" tIns="45719" rIns="45719" bIns="45719" anchor="ctr"/>
          <a:lstStyle>
            <a:lvl1pPr>
              <a:lnSpc>
                <a:spcPct val="90000"/>
              </a:lnSpc>
              <a:defRPr sz="4400" b="0">
                <a:solidFill>
                  <a:srgbClr val="000000"/>
                </a:solidFill>
                <a:latin typeface="Calibri Light"/>
                <a:ea typeface="Calibri Light"/>
                <a:cs typeface="Calibri Light"/>
                <a:sym typeface="Calibri Light"/>
              </a:defRPr>
            </a:lvl1pPr>
          </a:lstStyle>
          <a:p>
            <a:r>
              <a:t>Title Text</a:t>
            </a:r>
          </a:p>
        </p:txBody>
      </p:sp>
      <p:sp>
        <p:nvSpPr>
          <p:cNvPr id="125" name="Body Level One…"/>
          <p:cNvSpPr txBox="1">
            <a:spLocks noGrp="1"/>
          </p:cNvSpPr>
          <p:nvPr>
            <p:ph type="body" idx="1"/>
          </p:nvPr>
        </p:nvSpPr>
        <p:spPr>
          <a:xfrm>
            <a:off x="628650" y="1825625"/>
            <a:ext cx="7886700" cy="4351338"/>
          </a:xfrm>
          <a:prstGeom prst="rect">
            <a:avLst/>
          </a:prstGeom>
        </p:spPr>
        <p:txBody>
          <a:bodyPr lIns="45719" tIns="45719" rIns="45719" bIns="45719"/>
          <a:lstStyle>
            <a:lvl1pPr marL="228600" indent="-228600">
              <a:lnSpc>
                <a:spcPct val="90000"/>
              </a:lnSpc>
              <a:spcBef>
                <a:spcPts val="1000"/>
              </a:spcBef>
              <a:buClrTx/>
              <a:buSzPct val="100000"/>
              <a:buFont typeface="Arial"/>
              <a:defRPr sz="2800">
                <a:solidFill>
                  <a:srgbClr val="000000"/>
                </a:solidFill>
                <a:latin typeface="+mj-lt"/>
                <a:ea typeface="+mj-ea"/>
                <a:cs typeface="+mj-cs"/>
                <a:sym typeface="Calibri"/>
              </a:defRPr>
            </a:lvl1pPr>
            <a:lvl2pPr marL="723900" indent="-266700">
              <a:lnSpc>
                <a:spcPct val="90000"/>
              </a:lnSpc>
              <a:spcBef>
                <a:spcPts val="1000"/>
              </a:spcBef>
              <a:buClrTx/>
              <a:buSzPct val="100000"/>
              <a:buFont typeface="Arial"/>
              <a:buChar char="•"/>
              <a:defRPr sz="2800">
                <a:solidFill>
                  <a:srgbClr val="000000"/>
                </a:solidFill>
                <a:latin typeface="+mj-lt"/>
                <a:ea typeface="+mj-ea"/>
                <a:cs typeface="+mj-cs"/>
                <a:sym typeface="Calibri"/>
              </a:defRPr>
            </a:lvl2pPr>
            <a:lvl3pPr marL="1234439" indent="-320039">
              <a:lnSpc>
                <a:spcPct val="90000"/>
              </a:lnSpc>
              <a:spcBef>
                <a:spcPts val="1000"/>
              </a:spcBef>
              <a:buClrTx/>
              <a:buSzPct val="100000"/>
              <a:buFont typeface="Arial"/>
              <a:defRPr sz="2800">
                <a:solidFill>
                  <a:srgbClr val="000000"/>
                </a:solidFill>
                <a:latin typeface="+mj-lt"/>
                <a:ea typeface="+mj-ea"/>
                <a:cs typeface="+mj-cs"/>
                <a:sym typeface="Calibri"/>
              </a:defRPr>
            </a:lvl3pPr>
            <a:lvl4pPr marL="1727200" indent="-355600">
              <a:lnSpc>
                <a:spcPct val="90000"/>
              </a:lnSpc>
              <a:spcBef>
                <a:spcPts val="1000"/>
              </a:spcBef>
              <a:buClrTx/>
              <a:buSzPct val="100000"/>
              <a:buFont typeface="Arial"/>
              <a:buChar char="•"/>
              <a:defRPr sz="2800">
                <a:solidFill>
                  <a:srgbClr val="000000"/>
                </a:solidFill>
                <a:latin typeface="+mj-lt"/>
                <a:ea typeface="+mj-ea"/>
                <a:cs typeface="+mj-cs"/>
                <a:sym typeface="Calibri"/>
              </a:defRPr>
            </a:lvl4pPr>
            <a:lvl5pPr marL="2184400" indent="-355600">
              <a:lnSpc>
                <a:spcPct val="90000"/>
              </a:lnSpc>
              <a:spcBef>
                <a:spcPts val="1000"/>
              </a:spcBef>
              <a:buClrTx/>
              <a:buSzPct val="100000"/>
              <a:buFont typeface="Arial"/>
              <a:buChar char="•"/>
              <a:defRPr sz="2800">
                <a:solidFill>
                  <a:srgbClr val="000000"/>
                </a:solidFill>
                <a:latin typeface="+mj-lt"/>
                <a:ea typeface="+mj-ea"/>
                <a:cs typeface="+mj-cs"/>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126" name="Slide Number"/>
          <p:cNvSpPr txBox="1">
            <a:spLocks noGrp="1"/>
          </p:cNvSpPr>
          <p:nvPr>
            <p:ph type="sldNum" sz="quarter" idx="2"/>
          </p:nvPr>
        </p:nvSpPr>
        <p:spPr>
          <a:xfrm>
            <a:off x="8256726" y="6414760"/>
            <a:ext cx="258624" cy="248305"/>
          </a:xfrm>
          <a:prstGeom prst="rect">
            <a:avLst/>
          </a:prstGeom>
        </p:spPr>
        <p:txBody>
          <a:bodyPr lIns="45719" tIns="45719" rIns="45719" bIns="45719"/>
          <a:lstStyle>
            <a:lvl1pPr>
              <a:defRPr>
                <a:solidFill>
                  <a:srgbClr val="888888"/>
                </a:solidFill>
                <a:latin typeface="Calibri Light"/>
                <a:ea typeface="Calibri Light"/>
                <a:cs typeface="Calibri Light"/>
                <a:sym typeface="Calibri Light"/>
              </a:defRPr>
            </a:lvl1p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133" name="Title Text"/>
          <p:cNvSpPr txBox="1">
            <a:spLocks noGrp="1"/>
          </p:cNvSpPr>
          <p:nvPr>
            <p:ph type="title"/>
          </p:nvPr>
        </p:nvSpPr>
        <p:spPr>
          <a:xfrm>
            <a:off x="623887" y="1709738"/>
            <a:ext cx="7886701" cy="2852737"/>
          </a:xfrm>
          <a:prstGeom prst="rect">
            <a:avLst/>
          </a:prstGeom>
        </p:spPr>
        <p:txBody>
          <a:bodyPr lIns="45719" tIns="45719" rIns="45719" bIns="45719" anchor="b"/>
          <a:lstStyle>
            <a:lvl1pPr>
              <a:lnSpc>
                <a:spcPct val="90000"/>
              </a:lnSpc>
              <a:defRPr sz="6000" b="0">
                <a:solidFill>
                  <a:srgbClr val="000000"/>
                </a:solidFill>
                <a:latin typeface="Calibri Light"/>
                <a:ea typeface="Calibri Light"/>
                <a:cs typeface="Calibri Light"/>
                <a:sym typeface="Calibri Light"/>
              </a:defRPr>
            </a:lvl1pPr>
          </a:lstStyle>
          <a:p>
            <a:r>
              <a:t>Title Text</a:t>
            </a:r>
          </a:p>
        </p:txBody>
      </p:sp>
      <p:sp>
        <p:nvSpPr>
          <p:cNvPr id="134" name="Body Level One…"/>
          <p:cNvSpPr txBox="1">
            <a:spLocks noGrp="1"/>
          </p:cNvSpPr>
          <p:nvPr>
            <p:ph type="body" sz="quarter" idx="1"/>
          </p:nvPr>
        </p:nvSpPr>
        <p:spPr>
          <a:xfrm>
            <a:off x="623887" y="4589462"/>
            <a:ext cx="7886701" cy="1500188"/>
          </a:xfrm>
          <a:prstGeom prst="rect">
            <a:avLst/>
          </a:prstGeom>
        </p:spPr>
        <p:txBody>
          <a:bodyPr lIns="45719" tIns="45719" rIns="45719" bIns="45719"/>
          <a:lstStyle>
            <a:lvl1pPr marL="0" indent="0">
              <a:lnSpc>
                <a:spcPct val="90000"/>
              </a:lnSpc>
              <a:spcBef>
                <a:spcPts val="1000"/>
              </a:spcBef>
              <a:buClrTx/>
              <a:buSzTx/>
              <a:buNone/>
              <a:defRPr>
                <a:solidFill>
                  <a:srgbClr val="888888"/>
                </a:solidFill>
                <a:latin typeface="+mj-lt"/>
                <a:ea typeface="+mj-ea"/>
                <a:cs typeface="+mj-cs"/>
                <a:sym typeface="Calibri"/>
              </a:defRPr>
            </a:lvl1pPr>
            <a:lvl2pPr marL="0" indent="457200">
              <a:lnSpc>
                <a:spcPct val="90000"/>
              </a:lnSpc>
              <a:spcBef>
                <a:spcPts val="1000"/>
              </a:spcBef>
              <a:buClrTx/>
              <a:buSzTx/>
              <a:buNone/>
              <a:defRPr>
                <a:solidFill>
                  <a:srgbClr val="888888"/>
                </a:solidFill>
                <a:latin typeface="+mj-lt"/>
                <a:ea typeface="+mj-ea"/>
                <a:cs typeface="+mj-cs"/>
                <a:sym typeface="Calibri"/>
              </a:defRPr>
            </a:lvl2pPr>
            <a:lvl3pPr marL="0" indent="914400">
              <a:lnSpc>
                <a:spcPct val="90000"/>
              </a:lnSpc>
              <a:spcBef>
                <a:spcPts val="1000"/>
              </a:spcBef>
              <a:buClrTx/>
              <a:buSzTx/>
              <a:buNone/>
              <a:defRPr>
                <a:solidFill>
                  <a:srgbClr val="888888"/>
                </a:solidFill>
                <a:latin typeface="+mj-lt"/>
                <a:ea typeface="+mj-ea"/>
                <a:cs typeface="+mj-cs"/>
                <a:sym typeface="Calibri"/>
              </a:defRPr>
            </a:lvl3pPr>
            <a:lvl4pPr marL="0" indent="1371600">
              <a:lnSpc>
                <a:spcPct val="90000"/>
              </a:lnSpc>
              <a:spcBef>
                <a:spcPts val="1000"/>
              </a:spcBef>
              <a:buClrTx/>
              <a:buSzTx/>
              <a:buNone/>
              <a:defRPr>
                <a:solidFill>
                  <a:srgbClr val="888888"/>
                </a:solidFill>
                <a:latin typeface="+mj-lt"/>
                <a:ea typeface="+mj-ea"/>
                <a:cs typeface="+mj-cs"/>
                <a:sym typeface="Calibri"/>
              </a:defRPr>
            </a:lvl4pPr>
            <a:lvl5pPr marL="0" indent="1828800">
              <a:lnSpc>
                <a:spcPct val="90000"/>
              </a:lnSpc>
              <a:spcBef>
                <a:spcPts val="1000"/>
              </a:spcBef>
              <a:buClrTx/>
              <a:buSzTx/>
              <a:buNone/>
              <a:defRPr>
                <a:solidFill>
                  <a:srgbClr val="888888"/>
                </a:solidFill>
                <a:latin typeface="+mj-lt"/>
                <a:ea typeface="+mj-ea"/>
                <a:cs typeface="+mj-cs"/>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135" name="Slide Number"/>
          <p:cNvSpPr txBox="1">
            <a:spLocks noGrp="1"/>
          </p:cNvSpPr>
          <p:nvPr>
            <p:ph type="sldNum" sz="quarter" idx="2"/>
          </p:nvPr>
        </p:nvSpPr>
        <p:spPr>
          <a:xfrm>
            <a:off x="8256726" y="6414760"/>
            <a:ext cx="258624" cy="248305"/>
          </a:xfrm>
          <a:prstGeom prst="rect">
            <a:avLst/>
          </a:prstGeom>
        </p:spPr>
        <p:txBody>
          <a:bodyPr lIns="45719" tIns="45719" rIns="45719" bIns="45719"/>
          <a:lstStyle>
            <a:lvl1pPr>
              <a:defRPr>
                <a:solidFill>
                  <a:srgbClr val="888888"/>
                </a:solidFill>
                <a:latin typeface="Calibri Light"/>
                <a:ea typeface="Calibri Light"/>
                <a:cs typeface="Calibri Light"/>
                <a:sym typeface="Calibri Light"/>
              </a:defRPr>
            </a:lvl1p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142" name="Title Text"/>
          <p:cNvSpPr txBox="1">
            <a:spLocks noGrp="1"/>
          </p:cNvSpPr>
          <p:nvPr>
            <p:ph type="title"/>
          </p:nvPr>
        </p:nvSpPr>
        <p:spPr>
          <a:xfrm>
            <a:off x="628650" y="365125"/>
            <a:ext cx="7886700" cy="1325563"/>
          </a:xfrm>
          <a:prstGeom prst="rect">
            <a:avLst/>
          </a:prstGeom>
        </p:spPr>
        <p:txBody>
          <a:bodyPr lIns="45719" tIns="45719" rIns="45719" bIns="45719" anchor="ctr"/>
          <a:lstStyle>
            <a:lvl1pPr>
              <a:lnSpc>
                <a:spcPct val="90000"/>
              </a:lnSpc>
              <a:defRPr sz="4400" b="0">
                <a:solidFill>
                  <a:srgbClr val="000000"/>
                </a:solidFill>
                <a:latin typeface="Calibri Light"/>
                <a:ea typeface="Calibri Light"/>
                <a:cs typeface="Calibri Light"/>
                <a:sym typeface="Calibri Light"/>
              </a:defRPr>
            </a:lvl1pPr>
          </a:lstStyle>
          <a:p>
            <a:r>
              <a:t>Title Text</a:t>
            </a:r>
          </a:p>
        </p:txBody>
      </p:sp>
      <p:sp>
        <p:nvSpPr>
          <p:cNvPr id="143" name="Body Level One…"/>
          <p:cNvSpPr txBox="1">
            <a:spLocks noGrp="1"/>
          </p:cNvSpPr>
          <p:nvPr>
            <p:ph type="body" sz="half" idx="1"/>
          </p:nvPr>
        </p:nvSpPr>
        <p:spPr>
          <a:xfrm>
            <a:off x="628650" y="1825625"/>
            <a:ext cx="3867150" cy="4351338"/>
          </a:xfrm>
          <a:prstGeom prst="rect">
            <a:avLst/>
          </a:prstGeom>
        </p:spPr>
        <p:txBody>
          <a:bodyPr lIns="45719" tIns="45719" rIns="45719" bIns="45719"/>
          <a:lstStyle>
            <a:lvl1pPr marL="228600" indent="-228600">
              <a:lnSpc>
                <a:spcPct val="90000"/>
              </a:lnSpc>
              <a:spcBef>
                <a:spcPts val="1000"/>
              </a:spcBef>
              <a:buClrTx/>
              <a:buSzPct val="100000"/>
              <a:buFont typeface="Arial"/>
              <a:defRPr sz="2800">
                <a:solidFill>
                  <a:srgbClr val="000000"/>
                </a:solidFill>
                <a:latin typeface="+mj-lt"/>
                <a:ea typeface="+mj-ea"/>
                <a:cs typeface="+mj-cs"/>
                <a:sym typeface="Calibri"/>
              </a:defRPr>
            </a:lvl1pPr>
            <a:lvl2pPr marL="723900" indent="-266700">
              <a:lnSpc>
                <a:spcPct val="90000"/>
              </a:lnSpc>
              <a:spcBef>
                <a:spcPts val="1000"/>
              </a:spcBef>
              <a:buClrTx/>
              <a:buSzPct val="100000"/>
              <a:buFont typeface="Arial"/>
              <a:buChar char="•"/>
              <a:defRPr sz="2800">
                <a:solidFill>
                  <a:srgbClr val="000000"/>
                </a:solidFill>
                <a:latin typeface="+mj-lt"/>
                <a:ea typeface="+mj-ea"/>
                <a:cs typeface="+mj-cs"/>
                <a:sym typeface="Calibri"/>
              </a:defRPr>
            </a:lvl2pPr>
            <a:lvl3pPr marL="1234439" indent="-320039">
              <a:lnSpc>
                <a:spcPct val="90000"/>
              </a:lnSpc>
              <a:spcBef>
                <a:spcPts val="1000"/>
              </a:spcBef>
              <a:buClrTx/>
              <a:buSzPct val="100000"/>
              <a:buFont typeface="Arial"/>
              <a:defRPr sz="2800">
                <a:solidFill>
                  <a:srgbClr val="000000"/>
                </a:solidFill>
                <a:latin typeface="+mj-lt"/>
                <a:ea typeface="+mj-ea"/>
                <a:cs typeface="+mj-cs"/>
                <a:sym typeface="Calibri"/>
              </a:defRPr>
            </a:lvl3pPr>
            <a:lvl4pPr marL="1727200" indent="-355600">
              <a:lnSpc>
                <a:spcPct val="90000"/>
              </a:lnSpc>
              <a:spcBef>
                <a:spcPts val="1000"/>
              </a:spcBef>
              <a:buClrTx/>
              <a:buSzPct val="100000"/>
              <a:buFont typeface="Arial"/>
              <a:buChar char="•"/>
              <a:defRPr sz="2800">
                <a:solidFill>
                  <a:srgbClr val="000000"/>
                </a:solidFill>
                <a:latin typeface="+mj-lt"/>
                <a:ea typeface="+mj-ea"/>
                <a:cs typeface="+mj-cs"/>
                <a:sym typeface="Calibri"/>
              </a:defRPr>
            </a:lvl4pPr>
            <a:lvl5pPr marL="2184400" indent="-355600">
              <a:lnSpc>
                <a:spcPct val="90000"/>
              </a:lnSpc>
              <a:spcBef>
                <a:spcPts val="1000"/>
              </a:spcBef>
              <a:buClrTx/>
              <a:buSzPct val="100000"/>
              <a:buFont typeface="Arial"/>
              <a:buChar char="•"/>
              <a:defRPr sz="2800">
                <a:solidFill>
                  <a:srgbClr val="000000"/>
                </a:solidFill>
                <a:latin typeface="+mj-lt"/>
                <a:ea typeface="+mj-ea"/>
                <a:cs typeface="+mj-cs"/>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144" name="Slide Number"/>
          <p:cNvSpPr txBox="1">
            <a:spLocks noGrp="1"/>
          </p:cNvSpPr>
          <p:nvPr>
            <p:ph type="sldNum" sz="quarter" idx="2"/>
          </p:nvPr>
        </p:nvSpPr>
        <p:spPr>
          <a:xfrm>
            <a:off x="8256726" y="6414760"/>
            <a:ext cx="258624" cy="248305"/>
          </a:xfrm>
          <a:prstGeom prst="rect">
            <a:avLst/>
          </a:prstGeom>
        </p:spPr>
        <p:txBody>
          <a:bodyPr lIns="45719" tIns="45719" rIns="45719" bIns="45719"/>
          <a:lstStyle>
            <a:lvl1pPr>
              <a:defRPr>
                <a:solidFill>
                  <a:srgbClr val="888888"/>
                </a:solidFill>
                <a:latin typeface="Calibri Light"/>
                <a:ea typeface="Calibri Light"/>
                <a:cs typeface="Calibri Light"/>
                <a:sym typeface="Calibri Light"/>
              </a:defRPr>
            </a:lvl1p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151" name="Title Text"/>
          <p:cNvSpPr txBox="1">
            <a:spLocks noGrp="1"/>
          </p:cNvSpPr>
          <p:nvPr>
            <p:ph type="title"/>
          </p:nvPr>
        </p:nvSpPr>
        <p:spPr>
          <a:xfrm>
            <a:off x="630237" y="365125"/>
            <a:ext cx="7886701" cy="1325563"/>
          </a:xfrm>
          <a:prstGeom prst="rect">
            <a:avLst/>
          </a:prstGeom>
        </p:spPr>
        <p:txBody>
          <a:bodyPr lIns="45719" tIns="45719" rIns="45719" bIns="45719" anchor="ctr"/>
          <a:lstStyle>
            <a:lvl1pPr>
              <a:lnSpc>
                <a:spcPct val="90000"/>
              </a:lnSpc>
              <a:defRPr sz="4400" b="0">
                <a:solidFill>
                  <a:srgbClr val="000000"/>
                </a:solidFill>
                <a:latin typeface="Calibri Light"/>
                <a:ea typeface="Calibri Light"/>
                <a:cs typeface="Calibri Light"/>
                <a:sym typeface="Calibri Light"/>
              </a:defRPr>
            </a:lvl1pPr>
          </a:lstStyle>
          <a:p>
            <a:r>
              <a:t>Title Text</a:t>
            </a:r>
          </a:p>
        </p:txBody>
      </p:sp>
      <p:sp>
        <p:nvSpPr>
          <p:cNvPr id="152" name="Body Level One…"/>
          <p:cNvSpPr txBox="1">
            <a:spLocks noGrp="1"/>
          </p:cNvSpPr>
          <p:nvPr>
            <p:ph type="body" sz="quarter" idx="1"/>
          </p:nvPr>
        </p:nvSpPr>
        <p:spPr>
          <a:xfrm>
            <a:off x="630237" y="1681163"/>
            <a:ext cx="3868739" cy="823913"/>
          </a:xfrm>
          <a:prstGeom prst="rect">
            <a:avLst/>
          </a:prstGeom>
        </p:spPr>
        <p:txBody>
          <a:bodyPr lIns="45719" tIns="45719" rIns="45719" bIns="45719" anchor="b"/>
          <a:lstStyle>
            <a:lvl1pPr marL="0" indent="0">
              <a:lnSpc>
                <a:spcPct val="90000"/>
              </a:lnSpc>
              <a:spcBef>
                <a:spcPts val="1000"/>
              </a:spcBef>
              <a:buClrTx/>
              <a:buSzTx/>
              <a:buNone/>
              <a:defRPr b="1">
                <a:solidFill>
                  <a:srgbClr val="000000"/>
                </a:solidFill>
                <a:latin typeface="+mj-lt"/>
                <a:ea typeface="+mj-ea"/>
                <a:cs typeface="+mj-cs"/>
                <a:sym typeface="Calibri"/>
              </a:defRPr>
            </a:lvl1pPr>
            <a:lvl2pPr marL="0" indent="457200">
              <a:lnSpc>
                <a:spcPct val="90000"/>
              </a:lnSpc>
              <a:spcBef>
                <a:spcPts val="1000"/>
              </a:spcBef>
              <a:buClrTx/>
              <a:buSzTx/>
              <a:buNone/>
              <a:defRPr b="1">
                <a:solidFill>
                  <a:srgbClr val="000000"/>
                </a:solidFill>
                <a:latin typeface="+mj-lt"/>
                <a:ea typeface="+mj-ea"/>
                <a:cs typeface="+mj-cs"/>
                <a:sym typeface="Calibri"/>
              </a:defRPr>
            </a:lvl2pPr>
            <a:lvl3pPr marL="0" indent="914400">
              <a:lnSpc>
                <a:spcPct val="90000"/>
              </a:lnSpc>
              <a:spcBef>
                <a:spcPts val="1000"/>
              </a:spcBef>
              <a:buClrTx/>
              <a:buSzTx/>
              <a:buNone/>
              <a:defRPr b="1">
                <a:solidFill>
                  <a:srgbClr val="000000"/>
                </a:solidFill>
                <a:latin typeface="+mj-lt"/>
                <a:ea typeface="+mj-ea"/>
                <a:cs typeface="+mj-cs"/>
                <a:sym typeface="Calibri"/>
              </a:defRPr>
            </a:lvl3pPr>
            <a:lvl4pPr marL="0" indent="1371600">
              <a:lnSpc>
                <a:spcPct val="90000"/>
              </a:lnSpc>
              <a:spcBef>
                <a:spcPts val="1000"/>
              </a:spcBef>
              <a:buClrTx/>
              <a:buSzTx/>
              <a:buNone/>
              <a:defRPr b="1">
                <a:solidFill>
                  <a:srgbClr val="000000"/>
                </a:solidFill>
                <a:latin typeface="+mj-lt"/>
                <a:ea typeface="+mj-ea"/>
                <a:cs typeface="+mj-cs"/>
                <a:sym typeface="Calibri"/>
              </a:defRPr>
            </a:lvl4pPr>
            <a:lvl5pPr marL="0" indent="1828800">
              <a:lnSpc>
                <a:spcPct val="90000"/>
              </a:lnSpc>
              <a:spcBef>
                <a:spcPts val="1000"/>
              </a:spcBef>
              <a:buClrTx/>
              <a:buSzTx/>
              <a:buNone/>
              <a:defRPr b="1">
                <a:solidFill>
                  <a:srgbClr val="000000"/>
                </a:solidFill>
                <a:latin typeface="+mj-lt"/>
                <a:ea typeface="+mj-ea"/>
                <a:cs typeface="+mj-cs"/>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153" name="Text Placeholder 4"/>
          <p:cNvSpPr>
            <a:spLocks noGrp="1"/>
          </p:cNvSpPr>
          <p:nvPr>
            <p:ph type="body" sz="quarter" idx="21"/>
          </p:nvPr>
        </p:nvSpPr>
        <p:spPr>
          <a:xfrm>
            <a:off x="4629150" y="1681163"/>
            <a:ext cx="3887788" cy="823913"/>
          </a:xfrm>
          <a:prstGeom prst="rect">
            <a:avLst/>
          </a:prstGeom>
        </p:spPr>
        <p:txBody>
          <a:bodyPr lIns="45719" tIns="45719" rIns="45719" bIns="45719" anchor="b"/>
          <a:lstStyle/>
          <a:p>
            <a:pPr marL="0" indent="0">
              <a:lnSpc>
                <a:spcPct val="90000"/>
              </a:lnSpc>
              <a:spcBef>
                <a:spcPts val="1000"/>
              </a:spcBef>
              <a:buClrTx/>
              <a:buSzTx/>
              <a:buNone/>
              <a:defRPr b="1">
                <a:solidFill>
                  <a:srgbClr val="000000"/>
                </a:solidFill>
                <a:latin typeface="+mj-lt"/>
                <a:ea typeface="+mj-ea"/>
                <a:cs typeface="+mj-cs"/>
                <a:sym typeface="Calibri"/>
              </a:defRPr>
            </a:pPr>
            <a:endParaRPr/>
          </a:p>
        </p:txBody>
      </p:sp>
      <p:sp>
        <p:nvSpPr>
          <p:cNvPr id="154" name="Slide Number"/>
          <p:cNvSpPr txBox="1">
            <a:spLocks noGrp="1"/>
          </p:cNvSpPr>
          <p:nvPr>
            <p:ph type="sldNum" sz="quarter" idx="2"/>
          </p:nvPr>
        </p:nvSpPr>
        <p:spPr>
          <a:xfrm>
            <a:off x="8256726" y="6414760"/>
            <a:ext cx="258624" cy="248305"/>
          </a:xfrm>
          <a:prstGeom prst="rect">
            <a:avLst/>
          </a:prstGeom>
        </p:spPr>
        <p:txBody>
          <a:bodyPr lIns="45719" tIns="45719" rIns="45719" bIns="45719"/>
          <a:lstStyle>
            <a:lvl1pPr>
              <a:defRPr>
                <a:solidFill>
                  <a:srgbClr val="888888"/>
                </a:solidFill>
                <a:latin typeface="Calibri Light"/>
                <a:ea typeface="Calibri Light"/>
                <a:cs typeface="Calibri Light"/>
                <a:sym typeface="Calibri Light"/>
              </a:defRPr>
            </a:lvl1pPr>
          </a:lstStyle>
          <a:p>
            <a:fld id="{86CB4B4D-7CA3-9044-876B-883B54F8677D}" type="slidenum">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161" name="Title Text"/>
          <p:cNvSpPr txBox="1">
            <a:spLocks noGrp="1"/>
          </p:cNvSpPr>
          <p:nvPr>
            <p:ph type="title"/>
          </p:nvPr>
        </p:nvSpPr>
        <p:spPr>
          <a:xfrm>
            <a:off x="628650" y="365125"/>
            <a:ext cx="7886700" cy="1325563"/>
          </a:xfrm>
          <a:prstGeom prst="rect">
            <a:avLst/>
          </a:prstGeom>
        </p:spPr>
        <p:txBody>
          <a:bodyPr lIns="45719" tIns="45719" rIns="45719" bIns="45719" anchor="ctr"/>
          <a:lstStyle>
            <a:lvl1pPr>
              <a:lnSpc>
                <a:spcPct val="90000"/>
              </a:lnSpc>
              <a:defRPr sz="4400" b="0">
                <a:solidFill>
                  <a:srgbClr val="000000"/>
                </a:solidFill>
                <a:latin typeface="Calibri Light"/>
                <a:ea typeface="Calibri Light"/>
                <a:cs typeface="Calibri Light"/>
                <a:sym typeface="Calibri Light"/>
              </a:defRPr>
            </a:lvl1pPr>
          </a:lstStyle>
          <a:p>
            <a:r>
              <a:t>Title Text</a:t>
            </a:r>
          </a:p>
        </p:txBody>
      </p:sp>
      <p:sp>
        <p:nvSpPr>
          <p:cNvPr id="162" name="Slide Number"/>
          <p:cNvSpPr txBox="1">
            <a:spLocks noGrp="1"/>
          </p:cNvSpPr>
          <p:nvPr>
            <p:ph type="sldNum" sz="quarter" idx="2"/>
          </p:nvPr>
        </p:nvSpPr>
        <p:spPr>
          <a:xfrm>
            <a:off x="8256726" y="6414760"/>
            <a:ext cx="258624" cy="248305"/>
          </a:xfrm>
          <a:prstGeom prst="rect">
            <a:avLst/>
          </a:prstGeom>
        </p:spPr>
        <p:txBody>
          <a:bodyPr lIns="45719" tIns="45719" rIns="45719" bIns="45719"/>
          <a:lstStyle>
            <a:lvl1pPr>
              <a:defRPr>
                <a:solidFill>
                  <a:srgbClr val="888888"/>
                </a:solidFill>
                <a:latin typeface="Calibri Light"/>
                <a:ea typeface="Calibri Light"/>
                <a:cs typeface="Calibri Light"/>
                <a:sym typeface="Calibri Light"/>
              </a:defRPr>
            </a:lvl1pPr>
          </a:lstStyle>
          <a:p>
            <a:fld id="{86CB4B4D-7CA3-9044-876B-883B54F8677D}" type="slidenum">
              <a:t>‹#›</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69" name="Slide Number"/>
          <p:cNvSpPr txBox="1">
            <a:spLocks noGrp="1"/>
          </p:cNvSpPr>
          <p:nvPr>
            <p:ph type="sldNum" sz="quarter" idx="2"/>
          </p:nvPr>
        </p:nvSpPr>
        <p:spPr>
          <a:xfrm>
            <a:off x="8256726" y="6414760"/>
            <a:ext cx="258624" cy="248305"/>
          </a:xfrm>
          <a:prstGeom prst="rect">
            <a:avLst/>
          </a:prstGeom>
        </p:spPr>
        <p:txBody>
          <a:bodyPr lIns="45719" tIns="45719" rIns="45719" bIns="45719"/>
          <a:lstStyle>
            <a:lvl1pPr>
              <a:defRPr>
                <a:solidFill>
                  <a:srgbClr val="888888"/>
                </a:solidFill>
                <a:latin typeface="Calibri Light"/>
                <a:ea typeface="Calibri Light"/>
                <a:cs typeface="Calibri Light"/>
                <a:sym typeface="Calibri Light"/>
              </a:defRPr>
            </a:lvl1pPr>
          </a:lstStyle>
          <a:p>
            <a:fld id="{86CB4B4D-7CA3-9044-876B-883B54F8677D}" type="slidenum">
              <a:t>‹#›</a:t>
            </a:fld>
            <a:endParaRPr/>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176" name="Title Text"/>
          <p:cNvSpPr txBox="1">
            <a:spLocks noGrp="1"/>
          </p:cNvSpPr>
          <p:nvPr>
            <p:ph type="title"/>
          </p:nvPr>
        </p:nvSpPr>
        <p:spPr>
          <a:xfrm>
            <a:off x="630237" y="457200"/>
            <a:ext cx="2949576" cy="1600200"/>
          </a:xfrm>
          <a:prstGeom prst="rect">
            <a:avLst/>
          </a:prstGeom>
        </p:spPr>
        <p:txBody>
          <a:bodyPr lIns="45719" tIns="45719" rIns="45719" bIns="45719" anchor="b"/>
          <a:lstStyle>
            <a:lvl1pPr>
              <a:lnSpc>
                <a:spcPct val="90000"/>
              </a:lnSpc>
              <a:defRPr sz="3200" b="0">
                <a:solidFill>
                  <a:srgbClr val="000000"/>
                </a:solidFill>
                <a:latin typeface="Calibri Light"/>
                <a:ea typeface="Calibri Light"/>
                <a:cs typeface="Calibri Light"/>
                <a:sym typeface="Calibri Light"/>
              </a:defRPr>
            </a:lvl1pPr>
          </a:lstStyle>
          <a:p>
            <a:r>
              <a:t>Title Text</a:t>
            </a:r>
          </a:p>
        </p:txBody>
      </p:sp>
      <p:sp>
        <p:nvSpPr>
          <p:cNvPr id="177" name="Body Level One…"/>
          <p:cNvSpPr txBox="1">
            <a:spLocks noGrp="1"/>
          </p:cNvSpPr>
          <p:nvPr>
            <p:ph type="body" sz="half" idx="1"/>
          </p:nvPr>
        </p:nvSpPr>
        <p:spPr>
          <a:xfrm>
            <a:off x="3887787" y="987425"/>
            <a:ext cx="4629151" cy="4873625"/>
          </a:xfrm>
          <a:prstGeom prst="rect">
            <a:avLst/>
          </a:prstGeom>
        </p:spPr>
        <p:txBody>
          <a:bodyPr lIns="45719" tIns="45719" rIns="45719" bIns="45719"/>
          <a:lstStyle>
            <a:lvl1pPr marL="228600" indent="-228600">
              <a:lnSpc>
                <a:spcPct val="90000"/>
              </a:lnSpc>
              <a:spcBef>
                <a:spcPts val="1000"/>
              </a:spcBef>
              <a:buClrTx/>
              <a:buSzPct val="100000"/>
              <a:buFont typeface="Arial"/>
              <a:defRPr sz="3200">
                <a:solidFill>
                  <a:srgbClr val="000000"/>
                </a:solidFill>
                <a:latin typeface="+mj-lt"/>
                <a:ea typeface="+mj-ea"/>
                <a:cs typeface="+mj-cs"/>
                <a:sym typeface="Calibri"/>
              </a:defRPr>
            </a:lvl1pPr>
            <a:lvl2pPr marL="718457" indent="-261257">
              <a:lnSpc>
                <a:spcPct val="90000"/>
              </a:lnSpc>
              <a:spcBef>
                <a:spcPts val="1000"/>
              </a:spcBef>
              <a:buClrTx/>
              <a:buSzPct val="100000"/>
              <a:buFont typeface="Arial"/>
              <a:buChar char="•"/>
              <a:defRPr sz="3200">
                <a:solidFill>
                  <a:srgbClr val="000000"/>
                </a:solidFill>
                <a:latin typeface="+mj-lt"/>
                <a:ea typeface="+mj-ea"/>
                <a:cs typeface="+mj-cs"/>
                <a:sym typeface="Calibri"/>
              </a:defRPr>
            </a:lvl2pPr>
            <a:lvl3pPr marL="1219200" indent="-304800">
              <a:lnSpc>
                <a:spcPct val="90000"/>
              </a:lnSpc>
              <a:spcBef>
                <a:spcPts val="1000"/>
              </a:spcBef>
              <a:buClrTx/>
              <a:buSzPct val="100000"/>
              <a:buFont typeface="Arial"/>
              <a:defRPr sz="3200">
                <a:solidFill>
                  <a:srgbClr val="000000"/>
                </a:solidFill>
                <a:latin typeface="+mj-lt"/>
                <a:ea typeface="+mj-ea"/>
                <a:cs typeface="+mj-cs"/>
                <a:sym typeface="Calibri"/>
              </a:defRPr>
            </a:lvl3pPr>
            <a:lvl4pPr marL="1737360" indent="-365760">
              <a:lnSpc>
                <a:spcPct val="90000"/>
              </a:lnSpc>
              <a:spcBef>
                <a:spcPts val="1000"/>
              </a:spcBef>
              <a:buClrTx/>
              <a:buSzPct val="100000"/>
              <a:buFont typeface="Arial"/>
              <a:buChar char="•"/>
              <a:defRPr sz="3200">
                <a:solidFill>
                  <a:srgbClr val="000000"/>
                </a:solidFill>
                <a:latin typeface="+mj-lt"/>
                <a:ea typeface="+mj-ea"/>
                <a:cs typeface="+mj-cs"/>
                <a:sym typeface="Calibri"/>
              </a:defRPr>
            </a:lvl4pPr>
            <a:lvl5pPr marL="2194560" indent="-365760">
              <a:lnSpc>
                <a:spcPct val="90000"/>
              </a:lnSpc>
              <a:spcBef>
                <a:spcPts val="1000"/>
              </a:spcBef>
              <a:buClrTx/>
              <a:buSzPct val="100000"/>
              <a:buFont typeface="Arial"/>
              <a:buChar char="•"/>
              <a:defRPr sz="3200">
                <a:solidFill>
                  <a:srgbClr val="000000"/>
                </a:solidFill>
                <a:latin typeface="+mj-lt"/>
                <a:ea typeface="+mj-ea"/>
                <a:cs typeface="+mj-cs"/>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178" name="Text Placeholder 3"/>
          <p:cNvSpPr>
            <a:spLocks noGrp="1"/>
          </p:cNvSpPr>
          <p:nvPr>
            <p:ph type="body" sz="quarter" idx="21"/>
          </p:nvPr>
        </p:nvSpPr>
        <p:spPr>
          <a:xfrm>
            <a:off x="630237" y="2057400"/>
            <a:ext cx="2949576" cy="3811588"/>
          </a:xfrm>
          <a:prstGeom prst="rect">
            <a:avLst/>
          </a:prstGeom>
        </p:spPr>
        <p:txBody>
          <a:bodyPr lIns="45719" tIns="45719" rIns="45719" bIns="45719"/>
          <a:lstStyle/>
          <a:p>
            <a:pPr marL="0" indent="0">
              <a:lnSpc>
                <a:spcPct val="90000"/>
              </a:lnSpc>
              <a:spcBef>
                <a:spcPts val="1000"/>
              </a:spcBef>
              <a:buClrTx/>
              <a:buSzTx/>
              <a:buNone/>
              <a:defRPr sz="1600">
                <a:solidFill>
                  <a:srgbClr val="000000"/>
                </a:solidFill>
                <a:latin typeface="+mj-lt"/>
                <a:ea typeface="+mj-ea"/>
                <a:cs typeface="+mj-cs"/>
                <a:sym typeface="Calibri"/>
              </a:defRPr>
            </a:pPr>
            <a:endParaRPr/>
          </a:p>
        </p:txBody>
      </p:sp>
      <p:sp>
        <p:nvSpPr>
          <p:cNvPr id="179" name="Slide Number"/>
          <p:cNvSpPr txBox="1">
            <a:spLocks noGrp="1"/>
          </p:cNvSpPr>
          <p:nvPr>
            <p:ph type="sldNum" sz="quarter" idx="2"/>
          </p:nvPr>
        </p:nvSpPr>
        <p:spPr>
          <a:xfrm>
            <a:off x="8256726" y="6414760"/>
            <a:ext cx="258624" cy="248305"/>
          </a:xfrm>
          <a:prstGeom prst="rect">
            <a:avLst/>
          </a:prstGeom>
        </p:spPr>
        <p:txBody>
          <a:bodyPr lIns="45719" tIns="45719" rIns="45719" bIns="45719"/>
          <a:lstStyle>
            <a:lvl1pPr>
              <a:defRPr>
                <a:solidFill>
                  <a:srgbClr val="888888"/>
                </a:solidFill>
                <a:latin typeface="Calibri Light"/>
                <a:ea typeface="Calibri Light"/>
                <a:cs typeface="Calibri Light"/>
                <a:sym typeface="Calibri Light"/>
              </a:defRPr>
            </a:lvl1pPr>
          </a:lstStyle>
          <a:p>
            <a:fld id="{86CB4B4D-7CA3-9044-876B-883B54F8677D}" type="slidenum">
              <a:t>‹#›</a:t>
            </a:fld>
            <a:endParaRPr/>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186" name="Title Text"/>
          <p:cNvSpPr txBox="1">
            <a:spLocks noGrp="1"/>
          </p:cNvSpPr>
          <p:nvPr>
            <p:ph type="title"/>
          </p:nvPr>
        </p:nvSpPr>
        <p:spPr>
          <a:xfrm>
            <a:off x="630237" y="457200"/>
            <a:ext cx="2949576" cy="1600200"/>
          </a:xfrm>
          <a:prstGeom prst="rect">
            <a:avLst/>
          </a:prstGeom>
        </p:spPr>
        <p:txBody>
          <a:bodyPr lIns="45719" tIns="45719" rIns="45719" bIns="45719" anchor="b"/>
          <a:lstStyle>
            <a:lvl1pPr>
              <a:lnSpc>
                <a:spcPct val="90000"/>
              </a:lnSpc>
              <a:defRPr sz="3200" b="0">
                <a:solidFill>
                  <a:srgbClr val="000000"/>
                </a:solidFill>
                <a:latin typeface="Calibri Light"/>
                <a:ea typeface="Calibri Light"/>
                <a:cs typeface="Calibri Light"/>
                <a:sym typeface="Calibri Light"/>
              </a:defRPr>
            </a:lvl1pPr>
          </a:lstStyle>
          <a:p>
            <a:r>
              <a:t>Title Text</a:t>
            </a:r>
          </a:p>
        </p:txBody>
      </p:sp>
      <p:sp>
        <p:nvSpPr>
          <p:cNvPr id="187" name="Picture Placeholder 2"/>
          <p:cNvSpPr>
            <a:spLocks noGrp="1"/>
          </p:cNvSpPr>
          <p:nvPr>
            <p:ph type="pic" sz="half" idx="21"/>
          </p:nvPr>
        </p:nvSpPr>
        <p:spPr>
          <a:xfrm>
            <a:off x="3887787" y="987425"/>
            <a:ext cx="4629151" cy="4873625"/>
          </a:xfrm>
          <a:prstGeom prst="rect">
            <a:avLst/>
          </a:prstGeom>
        </p:spPr>
        <p:txBody>
          <a:bodyPr lIns="91439" tIns="45719" rIns="91439" bIns="45719">
            <a:noAutofit/>
          </a:bodyPr>
          <a:lstStyle/>
          <a:p>
            <a:endParaRPr/>
          </a:p>
        </p:txBody>
      </p:sp>
      <p:sp>
        <p:nvSpPr>
          <p:cNvPr id="188" name="Body Level One…"/>
          <p:cNvSpPr txBox="1">
            <a:spLocks noGrp="1"/>
          </p:cNvSpPr>
          <p:nvPr>
            <p:ph type="body" sz="quarter" idx="1"/>
          </p:nvPr>
        </p:nvSpPr>
        <p:spPr>
          <a:xfrm>
            <a:off x="630237" y="2057400"/>
            <a:ext cx="2949576" cy="3811588"/>
          </a:xfrm>
          <a:prstGeom prst="rect">
            <a:avLst/>
          </a:prstGeom>
        </p:spPr>
        <p:txBody>
          <a:bodyPr lIns="45719" tIns="45719" rIns="45719" bIns="45719"/>
          <a:lstStyle>
            <a:lvl1pPr marL="0" indent="0">
              <a:lnSpc>
                <a:spcPct val="90000"/>
              </a:lnSpc>
              <a:spcBef>
                <a:spcPts val="1000"/>
              </a:spcBef>
              <a:buClrTx/>
              <a:buSzTx/>
              <a:buNone/>
              <a:defRPr sz="1600">
                <a:solidFill>
                  <a:srgbClr val="000000"/>
                </a:solidFill>
                <a:latin typeface="+mj-lt"/>
                <a:ea typeface="+mj-ea"/>
                <a:cs typeface="+mj-cs"/>
                <a:sym typeface="Calibri"/>
              </a:defRPr>
            </a:lvl1pPr>
            <a:lvl2pPr marL="0" indent="457200">
              <a:lnSpc>
                <a:spcPct val="90000"/>
              </a:lnSpc>
              <a:spcBef>
                <a:spcPts val="1000"/>
              </a:spcBef>
              <a:buClrTx/>
              <a:buSzTx/>
              <a:buNone/>
              <a:defRPr sz="1600">
                <a:solidFill>
                  <a:srgbClr val="000000"/>
                </a:solidFill>
                <a:latin typeface="+mj-lt"/>
                <a:ea typeface="+mj-ea"/>
                <a:cs typeface="+mj-cs"/>
                <a:sym typeface="Calibri"/>
              </a:defRPr>
            </a:lvl2pPr>
            <a:lvl3pPr marL="0" indent="914400">
              <a:lnSpc>
                <a:spcPct val="90000"/>
              </a:lnSpc>
              <a:spcBef>
                <a:spcPts val="1000"/>
              </a:spcBef>
              <a:buClrTx/>
              <a:buSzTx/>
              <a:buNone/>
              <a:defRPr sz="1600">
                <a:solidFill>
                  <a:srgbClr val="000000"/>
                </a:solidFill>
                <a:latin typeface="+mj-lt"/>
                <a:ea typeface="+mj-ea"/>
                <a:cs typeface="+mj-cs"/>
                <a:sym typeface="Calibri"/>
              </a:defRPr>
            </a:lvl3pPr>
            <a:lvl4pPr marL="0" indent="1371600">
              <a:lnSpc>
                <a:spcPct val="90000"/>
              </a:lnSpc>
              <a:spcBef>
                <a:spcPts val="1000"/>
              </a:spcBef>
              <a:buClrTx/>
              <a:buSzTx/>
              <a:buNone/>
              <a:defRPr sz="1600">
                <a:solidFill>
                  <a:srgbClr val="000000"/>
                </a:solidFill>
                <a:latin typeface="+mj-lt"/>
                <a:ea typeface="+mj-ea"/>
                <a:cs typeface="+mj-cs"/>
                <a:sym typeface="Calibri"/>
              </a:defRPr>
            </a:lvl4pPr>
            <a:lvl5pPr marL="0" indent="1828800">
              <a:lnSpc>
                <a:spcPct val="90000"/>
              </a:lnSpc>
              <a:spcBef>
                <a:spcPts val="1000"/>
              </a:spcBef>
              <a:buClrTx/>
              <a:buSzTx/>
              <a:buNone/>
              <a:defRPr sz="1600">
                <a:solidFill>
                  <a:srgbClr val="000000"/>
                </a:solidFill>
                <a:latin typeface="+mj-lt"/>
                <a:ea typeface="+mj-ea"/>
                <a:cs typeface="+mj-cs"/>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189" name="Slide Number"/>
          <p:cNvSpPr txBox="1">
            <a:spLocks noGrp="1"/>
          </p:cNvSpPr>
          <p:nvPr>
            <p:ph type="sldNum" sz="quarter" idx="2"/>
          </p:nvPr>
        </p:nvSpPr>
        <p:spPr>
          <a:xfrm>
            <a:off x="8256726" y="6414760"/>
            <a:ext cx="258624" cy="248305"/>
          </a:xfrm>
          <a:prstGeom prst="rect">
            <a:avLst/>
          </a:prstGeom>
        </p:spPr>
        <p:txBody>
          <a:bodyPr lIns="45719" tIns="45719" rIns="45719" bIns="45719"/>
          <a:lstStyle>
            <a:lvl1pPr>
              <a:defRPr>
                <a:solidFill>
                  <a:srgbClr val="888888"/>
                </a:solidFill>
                <a:latin typeface="Calibri Light"/>
                <a:ea typeface="Calibri Light"/>
                <a:cs typeface="Calibri Light"/>
                <a:sym typeface="Calibri Light"/>
              </a:defRPr>
            </a:lvl1p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762000" y="762000"/>
            <a:ext cx="7543800" cy="990600"/>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8" tIns="45718" rIns="45718" bIns="45718">
            <a:normAutofit/>
          </a:bodyPr>
          <a:lstStyle/>
          <a:p>
            <a:r>
              <a:t>Title Text</a:t>
            </a:r>
          </a:p>
        </p:txBody>
      </p:sp>
      <p:sp>
        <p:nvSpPr>
          <p:cNvPr id="3" name="Body Level One…"/>
          <p:cNvSpPr txBox="1">
            <a:spLocks noGrp="1"/>
          </p:cNvSpPr>
          <p:nvPr>
            <p:ph type="body" idx="1"/>
          </p:nvPr>
        </p:nvSpPr>
        <p:spPr>
          <a:xfrm>
            <a:off x="762000" y="1752600"/>
            <a:ext cx="7543800" cy="4343400"/>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8" tIns="45718" rIns="45718" bIns="45718">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6280292" y="6221732"/>
            <a:ext cx="272909" cy="269237"/>
          </a:xfrm>
          <a:prstGeom prst="rect">
            <a:avLst/>
          </a:prstGeom>
          <a:ln w="12700">
            <a:miter lim="400000"/>
          </a:ln>
        </p:spPr>
        <p:txBody>
          <a:bodyPr wrap="none" lIns="45718" tIns="45718" rIns="45718" bIns="45718" anchor="ctr">
            <a:spAutoFit/>
          </a:bodyPr>
          <a:lstStyle>
            <a:lvl1pPr algn="r">
              <a:defRPr sz="1200">
                <a:latin typeface="Cambria"/>
                <a:ea typeface="Cambria"/>
                <a:cs typeface="Cambria"/>
                <a:sym typeface="Cambria"/>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Lst>
  <p:transition spd="med"/>
  <p:txStyles>
    <p:titleStyle>
      <a:lvl1pPr marL="0" marR="0" indent="0" algn="l" defTabSz="914400" rtl="0" latinLnBrk="0">
        <a:lnSpc>
          <a:spcPct val="100000"/>
        </a:lnSpc>
        <a:spcBef>
          <a:spcPts val="0"/>
        </a:spcBef>
        <a:spcAft>
          <a:spcPts val="0"/>
        </a:spcAft>
        <a:buClrTx/>
        <a:buSzTx/>
        <a:buFontTx/>
        <a:buNone/>
        <a:tabLst/>
        <a:defRPr sz="2800" b="1" i="0" u="none" strike="noStrike" cap="none" spc="0" baseline="0">
          <a:solidFill>
            <a:srgbClr val="005E7D"/>
          </a:solidFill>
          <a:uFillTx/>
          <a:latin typeface="Arial"/>
          <a:ea typeface="Arial"/>
          <a:cs typeface="Arial"/>
          <a:sym typeface="Arial"/>
        </a:defRPr>
      </a:lvl1pPr>
      <a:lvl2pPr marL="0" marR="0" indent="0" algn="l" defTabSz="914400" rtl="0" latinLnBrk="0">
        <a:lnSpc>
          <a:spcPct val="100000"/>
        </a:lnSpc>
        <a:spcBef>
          <a:spcPts val="0"/>
        </a:spcBef>
        <a:spcAft>
          <a:spcPts val="0"/>
        </a:spcAft>
        <a:buClrTx/>
        <a:buSzTx/>
        <a:buFontTx/>
        <a:buNone/>
        <a:tabLst/>
        <a:defRPr sz="2800" b="1" i="0" u="none" strike="noStrike" cap="none" spc="0" baseline="0">
          <a:solidFill>
            <a:srgbClr val="005E7D"/>
          </a:solidFill>
          <a:uFillTx/>
          <a:latin typeface="Arial"/>
          <a:ea typeface="Arial"/>
          <a:cs typeface="Arial"/>
          <a:sym typeface="Arial"/>
        </a:defRPr>
      </a:lvl2pPr>
      <a:lvl3pPr marL="0" marR="0" indent="0" algn="l" defTabSz="914400" rtl="0" latinLnBrk="0">
        <a:lnSpc>
          <a:spcPct val="100000"/>
        </a:lnSpc>
        <a:spcBef>
          <a:spcPts val="0"/>
        </a:spcBef>
        <a:spcAft>
          <a:spcPts val="0"/>
        </a:spcAft>
        <a:buClrTx/>
        <a:buSzTx/>
        <a:buFontTx/>
        <a:buNone/>
        <a:tabLst/>
        <a:defRPr sz="2800" b="1" i="0" u="none" strike="noStrike" cap="none" spc="0" baseline="0">
          <a:solidFill>
            <a:srgbClr val="005E7D"/>
          </a:solidFill>
          <a:uFillTx/>
          <a:latin typeface="Arial"/>
          <a:ea typeface="Arial"/>
          <a:cs typeface="Arial"/>
          <a:sym typeface="Arial"/>
        </a:defRPr>
      </a:lvl3pPr>
      <a:lvl4pPr marL="0" marR="0" indent="0" algn="l" defTabSz="914400" rtl="0" latinLnBrk="0">
        <a:lnSpc>
          <a:spcPct val="100000"/>
        </a:lnSpc>
        <a:spcBef>
          <a:spcPts val="0"/>
        </a:spcBef>
        <a:spcAft>
          <a:spcPts val="0"/>
        </a:spcAft>
        <a:buClrTx/>
        <a:buSzTx/>
        <a:buFontTx/>
        <a:buNone/>
        <a:tabLst/>
        <a:defRPr sz="2800" b="1" i="0" u="none" strike="noStrike" cap="none" spc="0" baseline="0">
          <a:solidFill>
            <a:srgbClr val="005E7D"/>
          </a:solidFill>
          <a:uFillTx/>
          <a:latin typeface="Arial"/>
          <a:ea typeface="Arial"/>
          <a:cs typeface="Arial"/>
          <a:sym typeface="Arial"/>
        </a:defRPr>
      </a:lvl4pPr>
      <a:lvl5pPr marL="0" marR="0" indent="0" algn="l" defTabSz="914400" rtl="0" latinLnBrk="0">
        <a:lnSpc>
          <a:spcPct val="100000"/>
        </a:lnSpc>
        <a:spcBef>
          <a:spcPts val="0"/>
        </a:spcBef>
        <a:spcAft>
          <a:spcPts val="0"/>
        </a:spcAft>
        <a:buClrTx/>
        <a:buSzTx/>
        <a:buFontTx/>
        <a:buNone/>
        <a:tabLst/>
        <a:defRPr sz="2800" b="1" i="0" u="none" strike="noStrike" cap="none" spc="0" baseline="0">
          <a:solidFill>
            <a:srgbClr val="005E7D"/>
          </a:solidFill>
          <a:uFillTx/>
          <a:latin typeface="Arial"/>
          <a:ea typeface="Arial"/>
          <a:cs typeface="Arial"/>
          <a:sym typeface="Arial"/>
        </a:defRPr>
      </a:lvl5pPr>
      <a:lvl6pPr marL="0" marR="0" indent="0" algn="l" defTabSz="914400" rtl="0" latinLnBrk="0">
        <a:lnSpc>
          <a:spcPct val="100000"/>
        </a:lnSpc>
        <a:spcBef>
          <a:spcPts val="0"/>
        </a:spcBef>
        <a:spcAft>
          <a:spcPts val="0"/>
        </a:spcAft>
        <a:buClrTx/>
        <a:buSzTx/>
        <a:buFontTx/>
        <a:buNone/>
        <a:tabLst/>
        <a:defRPr sz="2800" b="1" i="0" u="none" strike="noStrike" cap="none" spc="0" baseline="0">
          <a:solidFill>
            <a:srgbClr val="005E7D"/>
          </a:solidFill>
          <a:uFillTx/>
          <a:latin typeface="Arial"/>
          <a:ea typeface="Arial"/>
          <a:cs typeface="Arial"/>
          <a:sym typeface="Arial"/>
        </a:defRPr>
      </a:lvl6pPr>
      <a:lvl7pPr marL="0" marR="0" indent="0" algn="l" defTabSz="914400" rtl="0" latinLnBrk="0">
        <a:lnSpc>
          <a:spcPct val="100000"/>
        </a:lnSpc>
        <a:spcBef>
          <a:spcPts val="0"/>
        </a:spcBef>
        <a:spcAft>
          <a:spcPts val="0"/>
        </a:spcAft>
        <a:buClrTx/>
        <a:buSzTx/>
        <a:buFontTx/>
        <a:buNone/>
        <a:tabLst/>
        <a:defRPr sz="2800" b="1" i="0" u="none" strike="noStrike" cap="none" spc="0" baseline="0">
          <a:solidFill>
            <a:srgbClr val="005E7D"/>
          </a:solidFill>
          <a:uFillTx/>
          <a:latin typeface="Arial"/>
          <a:ea typeface="Arial"/>
          <a:cs typeface="Arial"/>
          <a:sym typeface="Arial"/>
        </a:defRPr>
      </a:lvl7pPr>
      <a:lvl8pPr marL="0" marR="0" indent="0" algn="l" defTabSz="914400" rtl="0" latinLnBrk="0">
        <a:lnSpc>
          <a:spcPct val="100000"/>
        </a:lnSpc>
        <a:spcBef>
          <a:spcPts val="0"/>
        </a:spcBef>
        <a:spcAft>
          <a:spcPts val="0"/>
        </a:spcAft>
        <a:buClrTx/>
        <a:buSzTx/>
        <a:buFontTx/>
        <a:buNone/>
        <a:tabLst/>
        <a:defRPr sz="2800" b="1" i="0" u="none" strike="noStrike" cap="none" spc="0" baseline="0">
          <a:solidFill>
            <a:srgbClr val="005E7D"/>
          </a:solidFill>
          <a:uFillTx/>
          <a:latin typeface="Arial"/>
          <a:ea typeface="Arial"/>
          <a:cs typeface="Arial"/>
          <a:sym typeface="Arial"/>
        </a:defRPr>
      </a:lvl8pPr>
      <a:lvl9pPr marL="0" marR="0" indent="0" algn="l" defTabSz="914400" rtl="0" latinLnBrk="0">
        <a:lnSpc>
          <a:spcPct val="100000"/>
        </a:lnSpc>
        <a:spcBef>
          <a:spcPts val="0"/>
        </a:spcBef>
        <a:spcAft>
          <a:spcPts val="0"/>
        </a:spcAft>
        <a:buClrTx/>
        <a:buSzTx/>
        <a:buFontTx/>
        <a:buNone/>
        <a:tabLst/>
        <a:defRPr sz="2800" b="1" i="0" u="none" strike="noStrike" cap="none" spc="0" baseline="0">
          <a:solidFill>
            <a:srgbClr val="005E7D"/>
          </a:solidFill>
          <a:uFillTx/>
          <a:latin typeface="Arial"/>
          <a:ea typeface="Arial"/>
          <a:cs typeface="Arial"/>
          <a:sym typeface="Arial"/>
        </a:defRPr>
      </a:lvl9pPr>
    </p:titleStyle>
    <p:bodyStyle>
      <a:lvl1pPr marL="342900" marR="0" indent="-342900" algn="l" defTabSz="914400" rtl="0" latinLnBrk="0">
        <a:lnSpc>
          <a:spcPct val="100000"/>
        </a:lnSpc>
        <a:spcBef>
          <a:spcPts val="500"/>
        </a:spcBef>
        <a:spcAft>
          <a:spcPts val="0"/>
        </a:spcAft>
        <a:buClr>
          <a:srgbClr val="005E7D"/>
        </a:buClr>
        <a:buSzPct val="75000"/>
        <a:buFontTx/>
        <a:buChar char="•"/>
        <a:tabLst/>
        <a:defRPr sz="2400" b="0" i="0" u="none" strike="noStrike" cap="none" spc="0" baseline="0">
          <a:solidFill>
            <a:srgbClr val="333333"/>
          </a:solidFill>
          <a:uFillTx/>
          <a:latin typeface="Arial"/>
          <a:ea typeface="Arial"/>
          <a:cs typeface="Arial"/>
          <a:sym typeface="Arial"/>
        </a:defRPr>
      </a:lvl1pPr>
      <a:lvl2pPr marL="742950" marR="0" indent="-285750" algn="l" defTabSz="914400" rtl="0" latinLnBrk="0">
        <a:lnSpc>
          <a:spcPct val="100000"/>
        </a:lnSpc>
        <a:spcBef>
          <a:spcPts val="500"/>
        </a:spcBef>
        <a:spcAft>
          <a:spcPts val="0"/>
        </a:spcAft>
        <a:buClr>
          <a:srgbClr val="005E7D"/>
        </a:buClr>
        <a:buSzPct val="75000"/>
        <a:buFontTx/>
        <a:buChar char="–"/>
        <a:tabLst/>
        <a:defRPr sz="2400" b="0" i="0" u="none" strike="noStrike" cap="none" spc="0" baseline="0">
          <a:solidFill>
            <a:srgbClr val="333333"/>
          </a:solidFill>
          <a:uFillTx/>
          <a:latin typeface="Arial"/>
          <a:ea typeface="Arial"/>
          <a:cs typeface="Arial"/>
          <a:sym typeface="Arial"/>
        </a:defRPr>
      </a:lvl2pPr>
      <a:lvl3pPr marL="1143000" marR="0" indent="-228600" algn="l" defTabSz="914400" rtl="0" latinLnBrk="0">
        <a:lnSpc>
          <a:spcPct val="100000"/>
        </a:lnSpc>
        <a:spcBef>
          <a:spcPts val="500"/>
        </a:spcBef>
        <a:spcAft>
          <a:spcPts val="0"/>
        </a:spcAft>
        <a:buClr>
          <a:srgbClr val="005E7D"/>
        </a:buClr>
        <a:buSzPct val="75000"/>
        <a:buFontTx/>
        <a:buChar char="•"/>
        <a:tabLst/>
        <a:defRPr sz="2400" b="0" i="0" u="none" strike="noStrike" cap="none" spc="0" baseline="0">
          <a:solidFill>
            <a:srgbClr val="333333"/>
          </a:solidFill>
          <a:uFillTx/>
          <a:latin typeface="Arial"/>
          <a:ea typeface="Arial"/>
          <a:cs typeface="Arial"/>
          <a:sym typeface="Arial"/>
        </a:defRPr>
      </a:lvl3pPr>
      <a:lvl4pPr marL="1600200" marR="0" indent="-228600" algn="l" defTabSz="914400" rtl="0" latinLnBrk="0">
        <a:lnSpc>
          <a:spcPct val="100000"/>
        </a:lnSpc>
        <a:spcBef>
          <a:spcPts val="500"/>
        </a:spcBef>
        <a:spcAft>
          <a:spcPts val="0"/>
        </a:spcAft>
        <a:buClr>
          <a:srgbClr val="005E7D"/>
        </a:buClr>
        <a:buSzPct val="75000"/>
        <a:buFontTx/>
        <a:buChar char="–"/>
        <a:tabLst/>
        <a:defRPr sz="2400" b="0" i="0" u="none" strike="noStrike" cap="none" spc="0" baseline="0">
          <a:solidFill>
            <a:srgbClr val="333333"/>
          </a:solidFill>
          <a:uFillTx/>
          <a:latin typeface="Arial"/>
          <a:ea typeface="Arial"/>
          <a:cs typeface="Arial"/>
          <a:sym typeface="Arial"/>
        </a:defRPr>
      </a:lvl4pPr>
      <a:lvl5pPr marL="2057400" marR="0" indent="-228600" algn="l" defTabSz="914400" rtl="0" latinLnBrk="0">
        <a:lnSpc>
          <a:spcPct val="100000"/>
        </a:lnSpc>
        <a:spcBef>
          <a:spcPts val="500"/>
        </a:spcBef>
        <a:spcAft>
          <a:spcPts val="0"/>
        </a:spcAft>
        <a:buClr>
          <a:srgbClr val="005E7D"/>
        </a:buClr>
        <a:buSzPct val="75000"/>
        <a:buFontTx/>
        <a:buChar char="»"/>
        <a:tabLst/>
        <a:defRPr sz="2400" b="0" i="0" u="none" strike="noStrike" cap="none" spc="0" baseline="0">
          <a:solidFill>
            <a:srgbClr val="333333"/>
          </a:solidFill>
          <a:uFillTx/>
          <a:latin typeface="Arial"/>
          <a:ea typeface="Arial"/>
          <a:cs typeface="Arial"/>
          <a:sym typeface="Arial"/>
        </a:defRPr>
      </a:lvl5pPr>
      <a:lvl6pPr marL="2514600" marR="0" indent="-228600" algn="l" defTabSz="914400" rtl="0" latinLnBrk="0">
        <a:lnSpc>
          <a:spcPct val="100000"/>
        </a:lnSpc>
        <a:spcBef>
          <a:spcPts val="500"/>
        </a:spcBef>
        <a:spcAft>
          <a:spcPts val="0"/>
        </a:spcAft>
        <a:buClr>
          <a:srgbClr val="005E7D"/>
        </a:buClr>
        <a:buSzPct val="75000"/>
        <a:buFontTx/>
        <a:buChar char="»"/>
        <a:tabLst/>
        <a:defRPr sz="2400" b="0" i="0" u="none" strike="noStrike" cap="none" spc="0" baseline="0">
          <a:solidFill>
            <a:srgbClr val="333333"/>
          </a:solidFill>
          <a:uFillTx/>
          <a:latin typeface="Arial"/>
          <a:ea typeface="Arial"/>
          <a:cs typeface="Arial"/>
          <a:sym typeface="Arial"/>
        </a:defRPr>
      </a:lvl6pPr>
      <a:lvl7pPr marL="2971800" marR="0" indent="-228600" algn="l" defTabSz="914400" rtl="0" latinLnBrk="0">
        <a:lnSpc>
          <a:spcPct val="100000"/>
        </a:lnSpc>
        <a:spcBef>
          <a:spcPts val="500"/>
        </a:spcBef>
        <a:spcAft>
          <a:spcPts val="0"/>
        </a:spcAft>
        <a:buClr>
          <a:srgbClr val="005E7D"/>
        </a:buClr>
        <a:buSzPct val="75000"/>
        <a:buFontTx/>
        <a:buChar char="»"/>
        <a:tabLst/>
        <a:defRPr sz="2400" b="0" i="0" u="none" strike="noStrike" cap="none" spc="0" baseline="0">
          <a:solidFill>
            <a:srgbClr val="333333"/>
          </a:solidFill>
          <a:uFillTx/>
          <a:latin typeface="Arial"/>
          <a:ea typeface="Arial"/>
          <a:cs typeface="Arial"/>
          <a:sym typeface="Arial"/>
        </a:defRPr>
      </a:lvl7pPr>
      <a:lvl8pPr marL="3429000" marR="0" indent="-228600" algn="l" defTabSz="914400" rtl="0" latinLnBrk="0">
        <a:lnSpc>
          <a:spcPct val="100000"/>
        </a:lnSpc>
        <a:spcBef>
          <a:spcPts val="500"/>
        </a:spcBef>
        <a:spcAft>
          <a:spcPts val="0"/>
        </a:spcAft>
        <a:buClr>
          <a:srgbClr val="005E7D"/>
        </a:buClr>
        <a:buSzPct val="75000"/>
        <a:buFontTx/>
        <a:buChar char="»"/>
        <a:tabLst/>
        <a:defRPr sz="2400" b="0" i="0" u="none" strike="noStrike" cap="none" spc="0" baseline="0">
          <a:solidFill>
            <a:srgbClr val="333333"/>
          </a:solidFill>
          <a:uFillTx/>
          <a:latin typeface="Arial"/>
          <a:ea typeface="Arial"/>
          <a:cs typeface="Arial"/>
          <a:sym typeface="Arial"/>
        </a:defRPr>
      </a:lvl8pPr>
      <a:lvl9pPr marL="3886200" marR="0" indent="-228600" algn="l" defTabSz="914400" rtl="0" latinLnBrk="0">
        <a:lnSpc>
          <a:spcPct val="100000"/>
        </a:lnSpc>
        <a:spcBef>
          <a:spcPts val="500"/>
        </a:spcBef>
        <a:spcAft>
          <a:spcPts val="0"/>
        </a:spcAft>
        <a:buClr>
          <a:srgbClr val="005E7D"/>
        </a:buClr>
        <a:buSzPct val="75000"/>
        <a:buFontTx/>
        <a:buChar char="»"/>
        <a:tabLst/>
        <a:defRPr sz="2400" b="0" i="0" u="none" strike="noStrike" cap="none" spc="0" baseline="0">
          <a:solidFill>
            <a:srgbClr val="333333"/>
          </a:solidFill>
          <a:uFillTx/>
          <a:latin typeface="Arial"/>
          <a:ea typeface="Arial"/>
          <a:cs typeface="Arial"/>
          <a:sym typeface="Arial"/>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mbria"/>
        </a:defRPr>
      </a:lvl1pPr>
      <a:lvl2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mbria"/>
        </a:defRPr>
      </a:lvl2pPr>
      <a:lvl3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mbria"/>
        </a:defRPr>
      </a:lvl3pPr>
      <a:lvl4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mbria"/>
        </a:defRPr>
      </a:lvl4pPr>
      <a:lvl5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mbria"/>
        </a:defRPr>
      </a:lvl5pPr>
      <a:lvl6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mbria"/>
        </a:defRPr>
      </a:lvl6pPr>
      <a:lvl7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mbria"/>
        </a:defRPr>
      </a:lvl7pPr>
      <a:lvl8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mbria"/>
        </a:defRPr>
      </a:lvl8pPr>
      <a:lvl9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mbria"/>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microsoft.com/office/2018/10/relationships/comments" Target="../comments/modernComment_10F_DB359139.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hyperlink" Target="https://eastbaycf.smapply.io/prog/east_bay_fund_for_artists" TargetMode="External"/><Relationship Id="rId5" Type="http://schemas.openxmlformats.org/officeDocument/2006/relationships/hyperlink" Target="https://www.ebcf.org/initiatives/east-bay-fund-for-artists/" TargetMode="External"/><Relationship Id="rId4" Type="http://schemas.openxmlformats.org/officeDocument/2006/relationships/hyperlink" Target="https://www.ebcf.org/community/ebfa/"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8" Type="http://schemas.openxmlformats.org/officeDocument/2006/relationships/hyperlink" Target="http://www.proartsgallery.org/artistservices/fiscalsponsorship.php" TargetMode="External"/><Relationship Id="rId3" Type="http://schemas.openxmlformats.org/officeDocument/2006/relationships/image" Target="../media/image3.png"/><Relationship Id="rId7" Type="http://schemas.openxmlformats.org/officeDocument/2006/relationships/hyperlink" Target="http://dancersgroup.org/aboutsponsorship/" TargetMode="Externa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hyperlink" Target="https://theintersection.org/get-support/fiscal-sponsorship/" TargetMode="External"/><Relationship Id="rId5" Type="http://schemas.openxmlformats.org/officeDocument/2006/relationships/hyperlink" Target="http://www.somarts.org/programs/fiscal-sponsorship/" TargetMode="External"/><Relationship Id="rId4" Type="http://schemas.openxmlformats.org/officeDocument/2006/relationships/hyperlink" Target="https://www.fracturedatlas.org/site/fiscal/"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8" name="Picture 2" descr="Picture 2"/>
          <p:cNvPicPr>
            <a:picLocks noChangeAspect="1"/>
          </p:cNvPicPr>
          <p:nvPr/>
        </p:nvPicPr>
        <p:blipFill>
          <a:blip r:embed="rId3"/>
          <a:stretch>
            <a:fillRect/>
          </a:stretch>
        </p:blipFill>
        <p:spPr>
          <a:xfrm>
            <a:off x="0" y="0"/>
            <a:ext cx="9144000" cy="1641720"/>
          </a:xfrm>
          <a:prstGeom prst="rect">
            <a:avLst/>
          </a:prstGeom>
          <a:ln w="12700">
            <a:miter lim="400000"/>
          </a:ln>
        </p:spPr>
      </p:pic>
      <p:pic>
        <p:nvPicPr>
          <p:cNvPr id="199" name="Picture 4" descr="Picture 4"/>
          <p:cNvPicPr>
            <a:picLocks noChangeAspect="1"/>
          </p:cNvPicPr>
          <p:nvPr/>
        </p:nvPicPr>
        <p:blipFill>
          <a:blip r:embed="rId4"/>
          <a:srcRect t="1402"/>
          <a:stretch>
            <a:fillRect/>
          </a:stretch>
        </p:blipFill>
        <p:spPr>
          <a:xfrm>
            <a:off x="-3385" y="3007893"/>
            <a:ext cx="9147386" cy="3850106"/>
          </a:xfrm>
          <a:prstGeom prst="rect">
            <a:avLst/>
          </a:prstGeom>
          <a:ln w="12700">
            <a:miter lim="400000"/>
          </a:ln>
        </p:spPr>
      </p:pic>
      <p:sp>
        <p:nvSpPr>
          <p:cNvPr id="200" name="TextBox 5"/>
          <p:cNvSpPr txBox="1"/>
          <p:nvPr/>
        </p:nvSpPr>
        <p:spPr>
          <a:xfrm>
            <a:off x="427120" y="1784801"/>
            <a:ext cx="8289760" cy="1069337"/>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8" tIns="45718" rIns="45718" bIns="45718" anchor="t">
            <a:spAutoFit/>
          </a:bodyPr>
          <a:lstStyle/>
          <a:p>
            <a:pPr algn="ctr">
              <a:defRPr sz="4000" b="1">
                <a:latin typeface="Calisto MT"/>
                <a:ea typeface="Calisto MT"/>
                <a:cs typeface="Calisto MT"/>
                <a:sym typeface="Calisto MT"/>
              </a:defRPr>
            </a:pPr>
            <a:r>
              <a:rPr lang="en-US"/>
              <a:t>2026</a:t>
            </a:r>
            <a:r>
              <a:t> Webinar</a:t>
            </a:r>
            <a:endParaRPr>
              <a:latin typeface="+mj-lt"/>
              <a:ea typeface="+mj-ea"/>
              <a:cs typeface="+mj-cs"/>
              <a:sym typeface="Calibri"/>
            </a:endParaRPr>
          </a:p>
          <a:p>
            <a:pPr algn="ctr">
              <a:defRPr b="1">
                <a:latin typeface="Calisto MT"/>
                <a:ea typeface="Calisto MT"/>
                <a:cs typeface="Calisto MT"/>
                <a:sym typeface="Calisto MT"/>
              </a:defRPr>
            </a:pPr>
            <a:r>
              <a:rPr lang="en-US"/>
              <a:t>October 16</a:t>
            </a:r>
            <a:r>
              <a:t>, </a:t>
            </a:r>
            <a:r>
              <a:rPr lang="en-US"/>
              <a:t>2026, 10:00</a:t>
            </a:r>
            <a:r>
              <a:t> am</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 name="Picture 6" descr="Picture 6"/>
          <p:cNvPicPr>
            <a:picLocks noChangeAspect="1"/>
          </p:cNvPicPr>
          <p:nvPr/>
        </p:nvPicPr>
        <p:blipFill>
          <a:blip r:embed="rId3"/>
          <a:stretch>
            <a:fillRect/>
          </a:stretch>
        </p:blipFill>
        <p:spPr>
          <a:xfrm>
            <a:off x="0" y="0"/>
            <a:ext cx="9144000" cy="6858000"/>
          </a:xfrm>
          <a:prstGeom prst="rect">
            <a:avLst/>
          </a:prstGeom>
          <a:ln w="12700">
            <a:miter lim="400000"/>
          </a:ln>
        </p:spPr>
      </p:pic>
      <p:sp>
        <p:nvSpPr>
          <p:cNvPr id="205" name="Title 1"/>
          <p:cNvSpPr txBox="1">
            <a:spLocks noGrp="1"/>
          </p:cNvSpPr>
          <p:nvPr>
            <p:ph type="title"/>
          </p:nvPr>
        </p:nvSpPr>
        <p:spPr>
          <a:xfrm>
            <a:off x="762000" y="1257300"/>
            <a:ext cx="7543800" cy="990600"/>
          </a:xfrm>
          <a:prstGeom prst="rect">
            <a:avLst/>
          </a:prstGeom>
        </p:spPr>
        <p:txBody>
          <a:bodyPr/>
          <a:lstStyle>
            <a:lvl1pPr>
              <a:defRPr sz="4000">
                <a:latin typeface="Calisto MT"/>
                <a:ea typeface="Calisto MT"/>
                <a:cs typeface="Calisto MT"/>
                <a:sym typeface="Calisto MT"/>
              </a:defRPr>
            </a:lvl1pPr>
          </a:lstStyle>
          <a:p>
            <a:r>
              <a:t>Agenda</a:t>
            </a:r>
          </a:p>
        </p:txBody>
      </p:sp>
      <p:sp>
        <p:nvSpPr>
          <p:cNvPr id="206" name="Content Placeholder 2"/>
          <p:cNvSpPr txBox="1">
            <a:spLocks noGrp="1"/>
          </p:cNvSpPr>
          <p:nvPr>
            <p:ph type="body" idx="1"/>
          </p:nvPr>
        </p:nvSpPr>
        <p:spPr>
          <a:xfrm>
            <a:off x="800100" y="2381250"/>
            <a:ext cx="7543800" cy="4343400"/>
          </a:xfrm>
          <a:prstGeom prst="rect">
            <a:avLst/>
          </a:prstGeom>
        </p:spPr>
        <p:txBody>
          <a:bodyPr/>
          <a:lstStyle/>
          <a:p>
            <a:pPr>
              <a:defRPr sz="3200">
                <a:latin typeface="Calisto MT"/>
                <a:ea typeface="Calisto MT"/>
                <a:cs typeface="Calisto MT"/>
                <a:sym typeface="Calisto MT"/>
              </a:defRPr>
            </a:pPr>
            <a:r>
              <a:t>Eligibility</a:t>
            </a:r>
          </a:p>
          <a:p>
            <a:pPr>
              <a:defRPr sz="3200">
                <a:latin typeface="Calisto MT"/>
                <a:ea typeface="Calisto MT"/>
                <a:cs typeface="Calisto MT"/>
                <a:sym typeface="Calisto MT"/>
              </a:defRPr>
            </a:pPr>
            <a:r>
              <a:t>Process</a:t>
            </a:r>
          </a:p>
          <a:p>
            <a:pPr>
              <a:defRPr sz="3200">
                <a:latin typeface="Calisto MT"/>
                <a:ea typeface="Calisto MT"/>
                <a:cs typeface="Calisto MT"/>
                <a:sym typeface="Calisto MT"/>
              </a:defRPr>
            </a:pPr>
            <a:r>
              <a:t>Timeline </a:t>
            </a:r>
          </a:p>
          <a:p>
            <a:pPr>
              <a:defRPr sz="3200">
                <a:latin typeface="Calisto MT"/>
                <a:ea typeface="Calisto MT"/>
                <a:cs typeface="Calisto MT"/>
                <a:sym typeface="Calisto MT"/>
              </a:defRPr>
            </a:pPr>
            <a:r>
              <a:t>Q &amp; A</a:t>
            </a:r>
          </a:p>
        </p:txBody>
      </p:sp>
    </p:spTree>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8CDEBA-3AF3-31CD-B095-839B717DFBAA}"/>
            </a:ext>
          </a:extLst>
        </p:cNvPr>
        <p:cNvGrpSpPr/>
        <p:nvPr/>
      </p:nvGrpSpPr>
      <p:grpSpPr>
        <a:xfrm>
          <a:off x="0" y="0"/>
          <a:ext cx="0" cy="0"/>
          <a:chOff x="0" y="0"/>
          <a:chExt cx="0" cy="0"/>
        </a:xfrm>
      </p:grpSpPr>
      <p:pic>
        <p:nvPicPr>
          <p:cNvPr id="272" name="Picture 2" descr="Picture 2">
            <a:extLst>
              <a:ext uri="{FF2B5EF4-FFF2-40B4-BE49-F238E27FC236}">
                <a16:creationId xmlns:a16="http://schemas.microsoft.com/office/drawing/2014/main" id="{CA329A31-46EB-9161-6AB3-780AA5A586F4}"/>
              </a:ext>
            </a:extLst>
          </p:cNvPr>
          <p:cNvPicPr>
            <a:picLocks noChangeAspect="1"/>
          </p:cNvPicPr>
          <p:nvPr/>
        </p:nvPicPr>
        <p:blipFill>
          <a:blip r:embed="rId3"/>
          <a:stretch>
            <a:fillRect/>
          </a:stretch>
        </p:blipFill>
        <p:spPr>
          <a:xfrm>
            <a:off x="-2" y="0"/>
            <a:ext cx="9144002" cy="6843563"/>
          </a:xfrm>
          <a:prstGeom prst="rect">
            <a:avLst/>
          </a:prstGeom>
          <a:ln w="12700">
            <a:miter lim="400000"/>
          </a:ln>
        </p:spPr>
      </p:pic>
      <p:sp>
        <p:nvSpPr>
          <p:cNvPr id="273" name="Title 1">
            <a:extLst>
              <a:ext uri="{FF2B5EF4-FFF2-40B4-BE49-F238E27FC236}">
                <a16:creationId xmlns:a16="http://schemas.microsoft.com/office/drawing/2014/main" id="{BBC59D84-BC68-805D-BFEF-63FB125FB590}"/>
              </a:ext>
            </a:extLst>
          </p:cNvPr>
          <p:cNvSpPr txBox="1">
            <a:spLocks noGrp="1"/>
          </p:cNvSpPr>
          <p:nvPr>
            <p:ph type="title"/>
          </p:nvPr>
        </p:nvSpPr>
        <p:spPr>
          <a:xfrm>
            <a:off x="689810" y="1243262"/>
            <a:ext cx="7543801" cy="990601"/>
          </a:xfrm>
          <a:prstGeom prst="rect">
            <a:avLst/>
          </a:prstGeom>
        </p:spPr>
        <p:txBody>
          <a:bodyPr/>
          <a:lstStyle>
            <a:lvl1pPr>
              <a:defRPr sz="4000">
                <a:latin typeface="Calisto MT"/>
                <a:ea typeface="Calisto MT"/>
                <a:cs typeface="Calisto MT"/>
                <a:sym typeface="Calisto MT"/>
              </a:defRPr>
            </a:lvl1pPr>
          </a:lstStyle>
          <a:p>
            <a:r>
              <a:rPr lang="en-US"/>
              <a:t>Webinar How-To</a:t>
            </a:r>
            <a:endParaRPr/>
          </a:p>
        </p:txBody>
      </p:sp>
      <p:sp>
        <p:nvSpPr>
          <p:cNvPr id="274" name="Content Placeholder 2">
            <a:extLst>
              <a:ext uri="{FF2B5EF4-FFF2-40B4-BE49-F238E27FC236}">
                <a16:creationId xmlns:a16="http://schemas.microsoft.com/office/drawing/2014/main" id="{4DC0D1DD-2268-8E0A-504C-5D7AB73FFC4B}"/>
              </a:ext>
            </a:extLst>
          </p:cNvPr>
          <p:cNvSpPr txBox="1">
            <a:spLocks noGrp="1"/>
          </p:cNvSpPr>
          <p:nvPr>
            <p:ph type="body" idx="1"/>
          </p:nvPr>
        </p:nvSpPr>
        <p:spPr>
          <a:xfrm>
            <a:off x="689810" y="2233863"/>
            <a:ext cx="7543801" cy="4343401"/>
          </a:xfrm>
          <a:prstGeom prst="rect">
            <a:avLst/>
          </a:prstGeom>
        </p:spPr>
        <p:txBody>
          <a:bodyPr lIns="45718" tIns="45718" rIns="45718" bIns="45718" anchor="t">
            <a:normAutofit/>
          </a:bodyPr>
          <a:lstStyle/>
          <a:p>
            <a:pPr>
              <a:defRPr>
                <a:latin typeface="Calisto MT"/>
                <a:ea typeface="Calisto MT"/>
                <a:cs typeface="Calisto MT"/>
                <a:sym typeface="Calisto MT"/>
              </a:defRPr>
            </a:pPr>
            <a:r>
              <a:rPr lang="en-US"/>
              <a:t>If you're having</a:t>
            </a:r>
            <a:r>
              <a:rPr lang="en-US" i="1"/>
              <a:t> </a:t>
            </a:r>
            <a:r>
              <a:rPr lang="en-US" b="1"/>
              <a:t>technical issues</a:t>
            </a:r>
            <a:r>
              <a:rPr lang="en-US" i="1"/>
              <a:t>,</a:t>
            </a:r>
            <a:r>
              <a:rPr lang="en-US"/>
              <a:t> please use the </a:t>
            </a:r>
            <a:r>
              <a:rPr lang="en-US" b="1"/>
              <a:t>Chat </a:t>
            </a:r>
            <a:r>
              <a:rPr lang="en-US"/>
              <a:t>feature (only visible to the hosts).</a:t>
            </a:r>
          </a:p>
          <a:p>
            <a:pPr>
              <a:defRPr>
                <a:latin typeface="Calisto MT"/>
                <a:ea typeface="Calisto MT"/>
                <a:cs typeface="Calisto MT"/>
                <a:sym typeface="Calisto MT"/>
              </a:defRPr>
            </a:pPr>
            <a:r>
              <a:rPr lang="en-US"/>
              <a:t>If you have a </a:t>
            </a:r>
            <a:r>
              <a:rPr lang="en-US" b="1"/>
              <a:t>question</a:t>
            </a:r>
            <a:r>
              <a:rPr lang="en-US"/>
              <a:t>, you can submit it through the </a:t>
            </a:r>
            <a:r>
              <a:rPr lang="en-US" b="1"/>
              <a:t>Q&amp;A </a:t>
            </a:r>
            <a:r>
              <a:rPr lang="en-US"/>
              <a:t>feature at any point during the webinar.</a:t>
            </a:r>
            <a:endParaRPr/>
          </a:p>
        </p:txBody>
      </p:sp>
      <p:pic>
        <p:nvPicPr>
          <p:cNvPr id="3" name="Picture 2" descr="A heart and arrow on a black background&#10;&#10;AI-generated content may be incorrect.">
            <a:extLst>
              <a:ext uri="{FF2B5EF4-FFF2-40B4-BE49-F238E27FC236}">
                <a16:creationId xmlns:a16="http://schemas.microsoft.com/office/drawing/2014/main" id="{4F49E196-1556-4809-9640-4018B9722FC8}"/>
              </a:ext>
            </a:extLst>
          </p:cNvPr>
          <p:cNvPicPr>
            <a:picLocks noChangeAspect="1"/>
          </p:cNvPicPr>
          <p:nvPr/>
        </p:nvPicPr>
        <p:blipFill>
          <a:blip r:embed="rId4"/>
          <a:stretch>
            <a:fillRect/>
          </a:stretch>
        </p:blipFill>
        <p:spPr>
          <a:xfrm>
            <a:off x="565291" y="4755137"/>
            <a:ext cx="8162746" cy="589834"/>
          </a:xfrm>
          <a:prstGeom prst="rect">
            <a:avLst/>
          </a:prstGeom>
        </p:spPr>
      </p:pic>
      <p:sp>
        <p:nvSpPr>
          <p:cNvPr id="5" name="Oval 4">
            <a:extLst>
              <a:ext uri="{FF2B5EF4-FFF2-40B4-BE49-F238E27FC236}">
                <a16:creationId xmlns:a16="http://schemas.microsoft.com/office/drawing/2014/main" id="{33E156B6-6B0F-EE52-A5DD-91004A3C0753}"/>
              </a:ext>
            </a:extLst>
          </p:cNvPr>
          <p:cNvSpPr/>
          <p:nvPr/>
        </p:nvSpPr>
        <p:spPr>
          <a:xfrm>
            <a:off x="5492112" y="4607312"/>
            <a:ext cx="624870" cy="927227"/>
          </a:xfrm>
          <a:prstGeom prst="ellipse">
            <a:avLst/>
          </a:prstGeom>
          <a:noFill/>
          <a:ln w="571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Diamond 6">
            <a:extLst>
              <a:ext uri="{FF2B5EF4-FFF2-40B4-BE49-F238E27FC236}">
                <a16:creationId xmlns:a16="http://schemas.microsoft.com/office/drawing/2014/main" id="{9B983E88-3DEB-C3DB-EC94-DC1DEEB2E6A0}"/>
              </a:ext>
            </a:extLst>
          </p:cNvPr>
          <p:cNvSpPr/>
          <p:nvPr/>
        </p:nvSpPr>
        <p:spPr>
          <a:xfrm>
            <a:off x="3493185" y="4519603"/>
            <a:ext cx="814331" cy="1095135"/>
          </a:xfrm>
          <a:prstGeom prst="diamond">
            <a:avLst/>
          </a:prstGeom>
          <a:noFill/>
          <a:ln w="57150">
            <a:solidFill>
              <a:srgbClr val="3DC8A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677720889"/>
      </p:ext>
    </p:extLst>
  </p:cSld>
  <p:clrMapOvr>
    <a:masterClrMapping/>
  </p:clrMapOvr>
  <p:transition spd="slow">
    <p:fade/>
  </p:transition>
  <p:extLst>
    <p:ext uri="{6950BFC3-D8DA-4A85-94F7-54DA5524770B}">
      <p188:commentRel xmlns:p188="http://schemas.microsoft.com/office/powerpoint/2018/8/main" r:id="rId2"/>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0" name="Picture 4" descr="Picture 4"/>
          <p:cNvPicPr>
            <a:picLocks noChangeAspect="1"/>
          </p:cNvPicPr>
          <p:nvPr/>
        </p:nvPicPr>
        <p:blipFill>
          <a:blip r:embed="rId3"/>
          <a:stretch>
            <a:fillRect/>
          </a:stretch>
        </p:blipFill>
        <p:spPr>
          <a:xfrm>
            <a:off x="0" y="-2"/>
            <a:ext cx="9144000" cy="6853189"/>
          </a:xfrm>
          <a:prstGeom prst="rect">
            <a:avLst/>
          </a:prstGeom>
          <a:ln w="12700">
            <a:miter lim="400000"/>
          </a:ln>
        </p:spPr>
      </p:pic>
      <p:sp>
        <p:nvSpPr>
          <p:cNvPr id="211" name="Title 1"/>
          <p:cNvSpPr txBox="1">
            <a:spLocks noGrp="1"/>
          </p:cNvSpPr>
          <p:nvPr>
            <p:ph type="title"/>
          </p:nvPr>
        </p:nvSpPr>
        <p:spPr>
          <a:xfrm>
            <a:off x="800100" y="1265321"/>
            <a:ext cx="7543800" cy="990601"/>
          </a:xfrm>
          <a:prstGeom prst="rect">
            <a:avLst/>
          </a:prstGeom>
        </p:spPr>
        <p:txBody>
          <a:bodyPr/>
          <a:lstStyle>
            <a:lvl1pPr>
              <a:defRPr sz="4000">
                <a:latin typeface="Calisto MT"/>
                <a:ea typeface="Calisto MT"/>
                <a:cs typeface="Calisto MT"/>
                <a:sym typeface="Calisto MT"/>
              </a:defRPr>
            </a:lvl1pPr>
          </a:lstStyle>
          <a:p>
            <a:r>
              <a:t>Eligibility</a:t>
            </a:r>
          </a:p>
        </p:txBody>
      </p:sp>
      <p:sp>
        <p:nvSpPr>
          <p:cNvPr id="212" name="Content Placeholder 2"/>
          <p:cNvSpPr txBox="1">
            <a:spLocks noGrp="1"/>
          </p:cNvSpPr>
          <p:nvPr>
            <p:ph type="body" idx="1"/>
          </p:nvPr>
        </p:nvSpPr>
        <p:spPr>
          <a:xfrm>
            <a:off x="800100" y="2137610"/>
            <a:ext cx="7543800" cy="4343401"/>
          </a:xfrm>
          <a:prstGeom prst="rect">
            <a:avLst/>
          </a:prstGeom>
        </p:spPr>
        <p:txBody>
          <a:bodyPr lIns="45718" tIns="45718" rIns="45718" bIns="45718" anchor="t">
            <a:normAutofit lnSpcReduction="10000"/>
          </a:bodyPr>
          <a:lstStyle/>
          <a:p>
            <a:pPr marL="0" indent="0">
              <a:buSzTx/>
              <a:buNone/>
              <a:defRPr b="1">
                <a:latin typeface="Calisto MT"/>
                <a:ea typeface="Calisto MT"/>
                <a:cs typeface="Calisto MT"/>
                <a:sym typeface="Calisto MT"/>
              </a:defRPr>
            </a:pPr>
            <a:endParaRPr>
              <a:latin typeface="Arial"/>
              <a:ea typeface="Arial"/>
              <a:cs typeface="Arial"/>
              <a:sym typeface="Arial"/>
            </a:endParaRPr>
          </a:p>
          <a:p>
            <a:pPr>
              <a:defRPr b="1">
                <a:latin typeface="Calisto MT"/>
                <a:ea typeface="Calisto MT"/>
                <a:cs typeface="Calisto MT"/>
                <a:sym typeface="Calisto MT"/>
              </a:defRPr>
            </a:pPr>
            <a:r>
              <a:t>Organization</a:t>
            </a:r>
            <a:r>
              <a:rPr b="0"/>
              <a:t> located in the East Bay commissioning a Bay Area artist  </a:t>
            </a:r>
            <a:r>
              <a:t>OR</a:t>
            </a:r>
            <a:endParaRPr>
              <a:latin typeface="Arial"/>
              <a:ea typeface="Arial"/>
              <a:cs typeface="Arial"/>
              <a:sym typeface="Arial"/>
            </a:endParaRPr>
          </a:p>
          <a:p>
            <a:pPr>
              <a:defRPr b="1">
                <a:latin typeface="Calisto MT"/>
                <a:ea typeface="Calisto MT"/>
                <a:cs typeface="Calisto MT"/>
                <a:sym typeface="Calisto MT"/>
              </a:defRPr>
            </a:pPr>
            <a:endParaRPr>
              <a:latin typeface="Arial"/>
              <a:ea typeface="Arial"/>
              <a:cs typeface="Arial"/>
              <a:sym typeface="Arial"/>
            </a:endParaRPr>
          </a:p>
          <a:p>
            <a:pPr>
              <a:defRPr b="1">
                <a:latin typeface="Calisto MT"/>
                <a:ea typeface="Calisto MT"/>
                <a:cs typeface="Calisto MT"/>
                <a:sym typeface="Calisto MT"/>
              </a:defRPr>
            </a:pPr>
            <a:r>
              <a:t>Artist</a:t>
            </a:r>
            <a:r>
              <a:rPr b="0"/>
              <a:t> living in the East Bay, a fiscal sponsor is required (does not have to be in the Bay Area)</a:t>
            </a:r>
            <a:endParaRPr>
              <a:latin typeface="Arial"/>
              <a:ea typeface="Arial"/>
              <a:cs typeface="Arial"/>
              <a:sym typeface="Arial"/>
            </a:endParaRPr>
          </a:p>
          <a:p>
            <a:pPr>
              <a:defRPr>
                <a:latin typeface="Calisto MT"/>
                <a:ea typeface="Calisto MT"/>
                <a:cs typeface="Calisto MT"/>
                <a:sym typeface="Calisto MT"/>
              </a:defRPr>
            </a:pPr>
            <a:endParaRPr lang="en-US"/>
          </a:p>
          <a:p>
            <a:pPr>
              <a:defRPr>
                <a:latin typeface="Calisto MT"/>
                <a:ea typeface="Calisto MT"/>
                <a:cs typeface="Calisto MT"/>
                <a:sym typeface="Calisto MT"/>
              </a:defRPr>
            </a:pPr>
            <a:r>
              <a:rPr lang="en-US"/>
              <a:t>Must not have been an EBFA awardee during the 2025 calendar year </a:t>
            </a:r>
            <a:endParaRPr lang="en-US">
              <a:latin typeface="Arial"/>
              <a:ea typeface="Arial"/>
              <a:cs typeface="Arial"/>
              <a:sym typeface="Arial"/>
            </a:endParaRPr>
          </a:p>
          <a:p>
            <a:pPr>
              <a:defRPr>
                <a:latin typeface="Calisto MT"/>
                <a:ea typeface="Calisto MT"/>
                <a:cs typeface="Calisto MT"/>
                <a:sym typeface="Calisto MT"/>
              </a:defRPr>
            </a:pPr>
            <a:endParaRPr>
              <a:latin typeface="Arial"/>
              <a:ea typeface="Arial"/>
              <a:cs typeface="Arial"/>
              <a:sym typeface="Arial"/>
            </a:endParaRPr>
          </a:p>
          <a:p>
            <a:pPr>
              <a:defRPr b="1">
                <a:latin typeface="Calisto MT"/>
                <a:ea typeface="Calisto MT"/>
                <a:cs typeface="Calisto MT"/>
                <a:sym typeface="Calisto MT"/>
              </a:defRPr>
            </a:pPr>
            <a:r>
              <a:t>Commission </a:t>
            </a:r>
            <a:r>
              <a:rPr b="0"/>
              <a:t>must support </a:t>
            </a:r>
            <a:r>
              <a:t>a new work</a:t>
            </a:r>
          </a:p>
        </p:txBody>
      </p:sp>
    </p:spTree>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6" name="Picture 4" descr="Picture 4"/>
          <p:cNvPicPr>
            <a:picLocks noChangeAspect="1"/>
          </p:cNvPicPr>
          <p:nvPr/>
        </p:nvPicPr>
        <p:blipFill>
          <a:blip r:embed="rId3"/>
          <a:stretch>
            <a:fillRect/>
          </a:stretch>
        </p:blipFill>
        <p:spPr>
          <a:xfrm>
            <a:off x="0" y="-2"/>
            <a:ext cx="9144000" cy="6853189"/>
          </a:xfrm>
          <a:prstGeom prst="rect">
            <a:avLst/>
          </a:prstGeom>
          <a:ln w="12700">
            <a:miter lim="400000"/>
          </a:ln>
        </p:spPr>
      </p:pic>
      <p:sp>
        <p:nvSpPr>
          <p:cNvPr id="217" name="Title 1"/>
          <p:cNvSpPr txBox="1">
            <a:spLocks noGrp="1"/>
          </p:cNvSpPr>
          <p:nvPr>
            <p:ph type="title"/>
          </p:nvPr>
        </p:nvSpPr>
        <p:spPr>
          <a:xfrm>
            <a:off x="762000" y="1257300"/>
            <a:ext cx="7543800" cy="990600"/>
          </a:xfrm>
          <a:prstGeom prst="rect">
            <a:avLst/>
          </a:prstGeom>
        </p:spPr>
        <p:txBody>
          <a:bodyPr/>
          <a:lstStyle>
            <a:lvl1pPr>
              <a:defRPr sz="4000">
                <a:latin typeface="Calisto MT"/>
                <a:ea typeface="Calisto MT"/>
                <a:cs typeface="Calisto MT"/>
                <a:sym typeface="Calisto MT"/>
              </a:defRPr>
            </a:lvl1pPr>
          </a:lstStyle>
          <a:p>
            <a:r>
              <a:t>Full Guidelines and Application</a:t>
            </a:r>
          </a:p>
        </p:txBody>
      </p:sp>
      <p:sp>
        <p:nvSpPr>
          <p:cNvPr id="218" name="Content Placeholder 2"/>
          <p:cNvSpPr txBox="1">
            <a:spLocks noGrp="1"/>
          </p:cNvSpPr>
          <p:nvPr>
            <p:ph type="body" idx="1"/>
          </p:nvPr>
        </p:nvSpPr>
        <p:spPr>
          <a:xfrm>
            <a:off x="762000" y="2247900"/>
            <a:ext cx="8382000" cy="4343400"/>
          </a:xfrm>
          <a:prstGeom prst="rect">
            <a:avLst/>
          </a:prstGeom>
        </p:spPr>
        <p:txBody>
          <a:bodyPr/>
          <a:lstStyle/>
          <a:p>
            <a:pPr marL="0" indent="0">
              <a:buSzTx/>
              <a:buNone/>
              <a:defRPr>
                <a:latin typeface="Calisto MT"/>
                <a:ea typeface="Calisto MT"/>
                <a:cs typeface="Calisto MT"/>
                <a:sym typeface="Calisto MT"/>
              </a:defRPr>
            </a:pPr>
            <a:r>
              <a:t>Available online:</a:t>
            </a:r>
            <a:endParaRPr lang="en-US"/>
          </a:p>
          <a:p>
            <a:pPr marL="0" indent="0">
              <a:buSzTx/>
              <a:buNone/>
              <a:defRPr>
                <a:latin typeface="Calisto MT"/>
                <a:ea typeface="Calisto MT"/>
                <a:cs typeface="Calisto MT"/>
                <a:sym typeface="Calisto MT"/>
              </a:defRPr>
            </a:pPr>
            <a:endParaRPr lang="en-US">
              <a:solidFill>
                <a:schemeClr val="tx1"/>
              </a:solidFill>
              <a:hlinkClick r:id="rId4">
                <a:extLst>
                  <a:ext uri="{A12FA001-AC4F-418D-AE19-62706E023703}">
                    <ahyp:hlinkClr xmlns:ahyp="http://schemas.microsoft.com/office/drawing/2018/hyperlinkcolor" val="tx"/>
                  </a:ext>
                </a:extLst>
              </a:hlinkClick>
            </a:endParaRPr>
          </a:p>
          <a:p>
            <a:pPr marL="0" indent="0">
              <a:buSzTx/>
              <a:buNone/>
              <a:defRPr>
                <a:latin typeface="Calisto MT"/>
                <a:ea typeface="Calisto MT"/>
                <a:cs typeface="Calisto MT"/>
                <a:sym typeface="Calisto MT"/>
              </a:defRPr>
            </a:pPr>
            <a:endParaRPr lang="en-US">
              <a:solidFill>
                <a:schemeClr val="tx1"/>
              </a:solidFill>
              <a:hlinkClick r:id="rId4">
                <a:extLst>
                  <a:ext uri="{A12FA001-AC4F-418D-AE19-62706E023703}">
                    <ahyp:hlinkClr xmlns:ahyp="http://schemas.microsoft.com/office/drawing/2018/hyperlinkcolor" val="tx"/>
                  </a:ext>
                </a:extLst>
              </a:hlinkClick>
            </a:endParaRPr>
          </a:p>
          <a:p>
            <a:pPr marL="0" indent="0">
              <a:buSzTx/>
              <a:buNone/>
              <a:defRPr>
                <a:latin typeface="Calisto MT"/>
                <a:ea typeface="Calisto MT"/>
                <a:cs typeface="Calisto MT"/>
                <a:sym typeface="Calisto MT"/>
              </a:defRPr>
            </a:pPr>
            <a:r>
              <a:rPr lang="en-US">
                <a:solidFill>
                  <a:schemeClr val="tx1"/>
                </a:solidFill>
                <a:latin typeface="National2"/>
                <a:hlinkClick r:id="rId5">
                  <a:extLst>
                    <a:ext uri="{A12FA001-AC4F-418D-AE19-62706E023703}">
                      <ahyp:hlinkClr xmlns:ahyp="http://schemas.microsoft.com/office/drawing/2018/hyperlinkcolor" val="tx"/>
                    </a:ext>
                  </a:extLst>
                </a:hlinkClick>
              </a:rPr>
              <a:t>https://www.ebcf.org/initiatives/east-bay-fund-for-artists/</a:t>
            </a:r>
            <a:endParaRPr lang="en-US">
              <a:solidFill>
                <a:schemeClr val="tx1"/>
              </a:solidFill>
              <a:latin typeface="National2"/>
            </a:endParaRPr>
          </a:p>
          <a:p>
            <a:pPr marL="0" indent="0">
              <a:buSzTx/>
              <a:buNone/>
              <a:defRPr>
                <a:latin typeface="Calisto MT"/>
                <a:ea typeface="Calisto MT"/>
                <a:cs typeface="Calisto MT"/>
                <a:sym typeface="Calisto MT"/>
              </a:defRPr>
            </a:pPr>
            <a:endParaRPr lang="en-US" b="0" i="0" u="none" strike="noStrike">
              <a:solidFill>
                <a:srgbClr val="0000FF"/>
              </a:solidFill>
              <a:effectLst/>
              <a:latin typeface="National2"/>
              <a:hlinkClick r:id="rId6">
                <a:extLst>
                  <a:ext uri="{A12FA001-AC4F-418D-AE19-62706E023703}">
                    <ahyp:hlinkClr xmlns:ahyp="http://schemas.microsoft.com/office/drawing/2018/hyperlinkcolor" val="tx"/>
                  </a:ext>
                </a:extLst>
              </a:hlinkClick>
            </a:endParaRPr>
          </a:p>
          <a:p>
            <a:pPr marL="0" indent="0">
              <a:buSzTx/>
              <a:buNone/>
              <a:defRPr>
                <a:latin typeface="Calisto MT"/>
                <a:ea typeface="Calisto MT"/>
                <a:cs typeface="Calisto MT"/>
                <a:sym typeface="Calisto MT"/>
              </a:defRPr>
            </a:pPr>
            <a:r>
              <a:rPr lang="en-US" b="0" i="0" u="sng" strike="noStrike">
                <a:solidFill>
                  <a:schemeClr val="tx1"/>
                </a:solidFill>
                <a:effectLst/>
                <a:latin typeface="National2"/>
                <a:hlinkClick r:id="rId6">
                  <a:extLst>
                    <a:ext uri="{A12FA001-AC4F-418D-AE19-62706E023703}">
                      <ahyp:hlinkClr xmlns:ahyp="http://schemas.microsoft.com/office/drawing/2018/hyperlinkcolor" val="tx"/>
                    </a:ext>
                  </a:extLst>
                </a:hlinkClick>
              </a:rPr>
              <a:t>https://eastbaycf.smapply.io/prog/east_bay_fund_for_artists</a:t>
            </a:r>
            <a:endParaRPr lang="en-US" b="0" i="0" u="sng" strike="noStrike">
              <a:solidFill>
                <a:schemeClr val="tx1"/>
              </a:solidFill>
              <a:effectLst/>
              <a:latin typeface="National2"/>
            </a:endParaRPr>
          </a:p>
          <a:p>
            <a:pPr marL="0" indent="0" algn="ctr" fontAlgn="ctr">
              <a:buNone/>
            </a:pPr>
            <a:endParaRPr lang="en-US" b="0" i="0" u="none" strike="noStrike">
              <a:solidFill>
                <a:srgbClr val="333E48"/>
              </a:solidFill>
              <a:effectLst/>
              <a:latin typeface="National2"/>
            </a:endParaRPr>
          </a:p>
        </p:txBody>
      </p:sp>
    </p:spTree>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2" name="Picture 4" descr="Picture 4"/>
          <p:cNvPicPr>
            <a:picLocks noChangeAspect="1"/>
          </p:cNvPicPr>
          <p:nvPr/>
        </p:nvPicPr>
        <p:blipFill>
          <a:blip r:embed="rId3"/>
          <a:stretch>
            <a:fillRect/>
          </a:stretch>
        </p:blipFill>
        <p:spPr>
          <a:xfrm>
            <a:off x="0" y="-2"/>
            <a:ext cx="9144000" cy="6853189"/>
          </a:xfrm>
          <a:prstGeom prst="rect">
            <a:avLst/>
          </a:prstGeom>
          <a:ln w="12700">
            <a:miter lim="400000"/>
          </a:ln>
        </p:spPr>
      </p:pic>
      <p:sp>
        <p:nvSpPr>
          <p:cNvPr id="223" name="Title 1"/>
          <p:cNvSpPr txBox="1">
            <a:spLocks noGrp="1"/>
          </p:cNvSpPr>
          <p:nvPr>
            <p:ph type="title"/>
          </p:nvPr>
        </p:nvSpPr>
        <p:spPr>
          <a:xfrm>
            <a:off x="457200" y="1257300"/>
            <a:ext cx="8305801" cy="990600"/>
          </a:xfrm>
          <a:prstGeom prst="rect">
            <a:avLst/>
          </a:prstGeom>
        </p:spPr>
        <p:txBody>
          <a:bodyPr/>
          <a:lstStyle>
            <a:lvl1pPr>
              <a:defRPr sz="4000">
                <a:latin typeface="Calisto MT"/>
                <a:ea typeface="Calisto MT"/>
                <a:cs typeface="Calisto MT"/>
                <a:sym typeface="Calisto MT"/>
              </a:defRPr>
            </a:lvl1pPr>
          </a:lstStyle>
          <a:p>
            <a:r>
              <a:t>Organization or Artist Application </a:t>
            </a:r>
          </a:p>
        </p:txBody>
      </p:sp>
      <p:sp>
        <p:nvSpPr>
          <p:cNvPr id="224" name="Content Placeholder 2"/>
          <p:cNvSpPr txBox="1">
            <a:spLocks noGrp="1"/>
          </p:cNvSpPr>
          <p:nvPr>
            <p:ph type="body" idx="1"/>
          </p:nvPr>
        </p:nvSpPr>
        <p:spPr>
          <a:xfrm>
            <a:off x="838200" y="2247900"/>
            <a:ext cx="7543801" cy="4343400"/>
          </a:xfrm>
          <a:prstGeom prst="rect">
            <a:avLst/>
          </a:prstGeom>
        </p:spPr>
        <p:txBody>
          <a:bodyPr/>
          <a:lstStyle/>
          <a:p>
            <a:pPr>
              <a:defRPr>
                <a:latin typeface="Calisto MT"/>
                <a:ea typeface="Calisto MT"/>
                <a:cs typeface="Calisto MT"/>
                <a:sym typeface="Calisto MT"/>
              </a:defRPr>
            </a:pPr>
            <a:r>
              <a:t>Should I apply as an individual artist or as an organization? </a:t>
            </a:r>
          </a:p>
          <a:p>
            <a:pPr marL="0" indent="0">
              <a:buSzTx/>
              <a:buNone/>
              <a:defRPr>
                <a:latin typeface="Calisto MT"/>
                <a:ea typeface="Calisto MT"/>
                <a:cs typeface="Calisto MT"/>
                <a:sym typeface="Calisto MT"/>
              </a:defRPr>
            </a:pPr>
            <a:endParaRPr/>
          </a:p>
          <a:p>
            <a:pPr>
              <a:defRPr b="1">
                <a:latin typeface="Calisto MT"/>
                <a:ea typeface="Calisto MT"/>
                <a:cs typeface="Calisto MT"/>
                <a:sym typeface="Calisto MT"/>
              </a:defRPr>
            </a:pPr>
            <a:r>
              <a:t>A few questions to help you answer this question:</a:t>
            </a:r>
          </a:p>
          <a:p>
            <a:pPr lvl="1">
              <a:defRPr>
                <a:latin typeface="Calisto MT"/>
                <a:ea typeface="Calisto MT"/>
                <a:cs typeface="Calisto MT"/>
                <a:sym typeface="Calisto MT"/>
              </a:defRPr>
            </a:pPr>
            <a:r>
              <a:t>Who is truly leading the work?</a:t>
            </a:r>
          </a:p>
          <a:p>
            <a:pPr lvl="1">
              <a:defRPr>
                <a:latin typeface="Calisto MT"/>
                <a:ea typeface="Calisto MT"/>
                <a:cs typeface="Calisto MT"/>
                <a:sym typeface="Calisto MT"/>
              </a:defRPr>
            </a:pPr>
            <a:r>
              <a:t>Who is commissioning the project?</a:t>
            </a:r>
          </a:p>
          <a:p>
            <a:pPr lvl="1">
              <a:defRPr>
                <a:latin typeface="Calisto MT"/>
                <a:ea typeface="Calisto MT"/>
                <a:cs typeface="Calisto MT"/>
                <a:sym typeface="Calisto MT"/>
              </a:defRPr>
            </a:pPr>
            <a:r>
              <a:t>Whose audience or base is being expanded?</a:t>
            </a:r>
          </a:p>
        </p:txBody>
      </p:sp>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8" name="Picture 4" descr="Picture 4"/>
          <p:cNvPicPr>
            <a:picLocks noChangeAspect="1"/>
          </p:cNvPicPr>
          <p:nvPr/>
        </p:nvPicPr>
        <p:blipFill>
          <a:blip r:embed="rId3"/>
          <a:stretch>
            <a:fillRect/>
          </a:stretch>
        </p:blipFill>
        <p:spPr>
          <a:xfrm>
            <a:off x="0" y="-2"/>
            <a:ext cx="9144000" cy="6862814"/>
          </a:xfrm>
          <a:prstGeom prst="rect">
            <a:avLst/>
          </a:prstGeom>
          <a:ln w="12700">
            <a:miter lim="400000"/>
          </a:ln>
        </p:spPr>
      </p:pic>
      <p:sp>
        <p:nvSpPr>
          <p:cNvPr id="229" name="Title 1"/>
          <p:cNvSpPr txBox="1">
            <a:spLocks noGrp="1"/>
          </p:cNvSpPr>
          <p:nvPr>
            <p:ph type="title"/>
          </p:nvPr>
        </p:nvSpPr>
        <p:spPr>
          <a:xfrm>
            <a:off x="609601" y="1022683"/>
            <a:ext cx="7543801" cy="990601"/>
          </a:xfrm>
          <a:prstGeom prst="rect">
            <a:avLst/>
          </a:prstGeom>
        </p:spPr>
        <p:txBody>
          <a:bodyPr lIns="45718" tIns="45718" rIns="45718" bIns="45718" anchor="t">
            <a:normAutofit fontScale="90000"/>
          </a:bodyPr>
          <a:lstStyle/>
          <a:p>
            <a:pPr defTabSz="512063">
              <a:defRPr sz="1400">
                <a:latin typeface="Calisto MT"/>
                <a:ea typeface="Calisto MT"/>
                <a:cs typeface="Calisto MT"/>
                <a:sym typeface="Calisto MT"/>
              </a:defRPr>
            </a:pPr>
            <a:r>
              <a:t>                 </a:t>
            </a:r>
            <a:r>
              <a:rPr sz="2150"/>
              <a:t>Application Checklist</a:t>
            </a:r>
            <a:br>
              <a:rPr sz="2150"/>
            </a:br>
            <a:br>
              <a:rPr sz="2150"/>
            </a:br>
            <a:r>
              <a:rPr sz="500"/>
              <a:t>          </a:t>
            </a:r>
            <a:r>
              <a:rPr sz="1600"/>
              <a:t>   </a:t>
            </a:r>
            <a:r>
              <a:rPr sz="2000"/>
              <a:t>Organizations</a:t>
            </a:r>
            <a:r>
              <a:rPr sz="1600"/>
              <a:t>  </a:t>
            </a:r>
            <a:r>
              <a:t>             	          </a:t>
            </a:r>
            <a:r>
              <a:rPr lang="en-US"/>
              <a:t>          </a:t>
            </a:r>
            <a:r>
              <a:rPr sz="2000"/>
              <a:t>Artists</a:t>
            </a:r>
          </a:p>
        </p:txBody>
      </p:sp>
      <p:sp>
        <p:nvSpPr>
          <p:cNvPr id="230" name="Content Placeholder 2"/>
          <p:cNvSpPr txBox="1">
            <a:spLocks noGrp="1"/>
          </p:cNvSpPr>
          <p:nvPr>
            <p:ph type="body" sz="half" idx="1"/>
          </p:nvPr>
        </p:nvSpPr>
        <p:spPr>
          <a:xfrm>
            <a:off x="685801" y="2282791"/>
            <a:ext cx="3695701" cy="4343401"/>
          </a:xfrm>
          <a:prstGeom prst="rect">
            <a:avLst/>
          </a:prstGeom>
        </p:spPr>
        <p:txBody>
          <a:bodyPr/>
          <a:lstStyle/>
          <a:p>
            <a:pPr>
              <a:spcBef>
                <a:spcPts val="500"/>
              </a:spcBef>
              <a:defRPr sz="2100">
                <a:latin typeface="Calisto MT"/>
                <a:ea typeface="Calisto MT"/>
                <a:cs typeface="Calisto MT"/>
                <a:sym typeface="Calisto MT"/>
              </a:defRPr>
            </a:pPr>
            <a:r>
              <a:rPr lang="en-US"/>
              <a:t>Questions/Demographics</a:t>
            </a:r>
            <a:endParaRPr sz="2200"/>
          </a:p>
          <a:p>
            <a:pPr>
              <a:spcBef>
                <a:spcPts val="500"/>
              </a:spcBef>
              <a:defRPr sz="2100">
                <a:latin typeface="Calisto MT"/>
                <a:ea typeface="Calisto MT"/>
                <a:cs typeface="Calisto MT"/>
                <a:sym typeface="Calisto MT"/>
              </a:defRPr>
            </a:pPr>
            <a:r>
              <a:t>Narrative (2 pages)</a:t>
            </a:r>
            <a:endParaRPr sz="2200"/>
          </a:p>
          <a:p>
            <a:pPr>
              <a:spcBef>
                <a:spcPts val="500"/>
              </a:spcBef>
              <a:defRPr sz="2100">
                <a:latin typeface="Calisto MT"/>
                <a:ea typeface="Calisto MT"/>
                <a:cs typeface="Calisto MT"/>
                <a:sym typeface="Calisto MT"/>
              </a:defRPr>
            </a:pPr>
            <a:r>
              <a:t>Project Budget</a:t>
            </a:r>
            <a:endParaRPr sz="2200"/>
          </a:p>
          <a:p>
            <a:pPr>
              <a:spcBef>
                <a:spcPts val="500"/>
              </a:spcBef>
              <a:defRPr sz="2100">
                <a:latin typeface="Calisto MT"/>
                <a:ea typeface="Calisto MT"/>
                <a:cs typeface="Calisto MT"/>
                <a:sym typeface="Calisto MT"/>
              </a:defRPr>
            </a:pPr>
            <a:r>
              <a:t>Project Timeline</a:t>
            </a:r>
            <a:endParaRPr sz="2200"/>
          </a:p>
          <a:p>
            <a:pPr>
              <a:spcBef>
                <a:spcPts val="500"/>
              </a:spcBef>
              <a:defRPr sz="2100">
                <a:latin typeface="Calisto MT"/>
                <a:ea typeface="Calisto MT"/>
                <a:cs typeface="Calisto MT"/>
                <a:sym typeface="Calisto MT"/>
              </a:defRPr>
            </a:pPr>
            <a:r>
              <a:t>Artist(s)’ Statement</a:t>
            </a:r>
            <a:endParaRPr sz="2200"/>
          </a:p>
          <a:p>
            <a:pPr>
              <a:spcBef>
                <a:spcPts val="500"/>
              </a:spcBef>
              <a:defRPr sz="2100">
                <a:latin typeface="Calisto MT"/>
                <a:ea typeface="Calisto MT"/>
                <a:cs typeface="Calisto MT"/>
                <a:sym typeface="Calisto MT"/>
              </a:defRPr>
            </a:pPr>
            <a:r>
              <a:t>Organization Budget (current and previous)</a:t>
            </a:r>
            <a:endParaRPr sz="2200"/>
          </a:p>
          <a:p>
            <a:pPr>
              <a:spcBef>
                <a:spcPts val="500"/>
              </a:spcBef>
              <a:defRPr sz="2100">
                <a:latin typeface="Calisto MT"/>
                <a:ea typeface="Calisto MT"/>
                <a:cs typeface="Calisto MT"/>
                <a:sym typeface="Calisto MT"/>
              </a:defRPr>
            </a:pPr>
            <a:r>
              <a:t>Artist(s)’ Work Sample – with description</a:t>
            </a:r>
          </a:p>
        </p:txBody>
      </p:sp>
      <p:sp>
        <p:nvSpPr>
          <p:cNvPr id="231" name="Content Placeholder 3"/>
          <p:cNvSpPr txBox="1"/>
          <p:nvPr/>
        </p:nvSpPr>
        <p:spPr>
          <a:xfrm>
            <a:off x="4762500" y="2266347"/>
            <a:ext cx="4381500" cy="4419154"/>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8" tIns="45718" rIns="45718" bIns="45718">
            <a:spAutoFit/>
          </a:bodyPr>
          <a:lstStyle/>
          <a:p>
            <a:pPr marL="342900" marR="0" lvl="0" indent="-342900" algn="l" defTabSz="914400" rtl="0" eaLnBrk="1" fontAlgn="auto" latinLnBrk="0" hangingPunct="1">
              <a:lnSpc>
                <a:spcPct val="100000"/>
              </a:lnSpc>
              <a:spcBef>
                <a:spcPts val="500"/>
              </a:spcBef>
              <a:spcAft>
                <a:spcPts val="0"/>
              </a:spcAft>
              <a:buClr>
                <a:srgbClr val="005E7D"/>
              </a:buClr>
              <a:buSzPct val="75000"/>
              <a:buFontTx/>
              <a:buChar char="•"/>
              <a:tabLst/>
              <a:defRPr sz="2100">
                <a:latin typeface="Calisto MT"/>
                <a:ea typeface="Calisto MT"/>
                <a:cs typeface="Calisto MT"/>
                <a:sym typeface="Calisto MT"/>
              </a:defRPr>
            </a:pPr>
            <a:r>
              <a:rPr kumimoji="0" lang="en-US" sz="2100" b="0" i="0" u="none" strike="noStrike" kern="0" cap="none" spc="0" normalizeH="0" baseline="0" noProof="0">
                <a:ln>
                  <a:noFill/>
                </a:ln>
                <a:solidFill>
                  <a:srgbClr val="333333"/>
                </a:solidFill>
                <a:effectLst/>
                <a:uLnTx/>
                <a:uFillTx/>
                <a:latin typeface="Calisto MT"/>
                <a:sym typeface="Calisto MT"/>
              </a:rPr>
              <a:t>Questions/Demographics</a:t>
            </a:r>
            <a:endParaRPr kumimoji="0" lang="en-US" sz="2200" b="0" i="0" u="none" strike="noStrike" kern="0" cap="none" spc="0" normalizeH="0" baseline="0" noProof="0">
              <a:ln>
                <a:noFill/>
              </a:ln>
              <a:solidFill>
                <a:srgbClr val="333333"/>
              </a:solidFill>
              <a:effectLst/>
              <a:uLnTx/>
              <a:uFillTx/>
              <a:latin typeface="Calisto MT"/>
              <a:sym typeface="Calisto MT"/>
            </a:endParaRPr>
          </a:p>
          <a:p>
            <a:pPr marL="332613" indent="-332613" defTabSz="886966">
              <a:spcBef>
                <a:spcPts val="500"/>
              </a:spcBef>
              <a:buClr>
                <a:srgbClr val="005E7D"/>
              </a:buClr>
              <a:buSzPct val="75000"/>
              <a:buChar char="•"/>
              <a:defRPr sz="2100">
                <a:solidFill>
                  <a:srgbClr val="333333"/>
                </a:solidFill>
                <a:latin typeface="Calisto MT"/>
                <a:ea typeface="Calisto MT"/>
                <a:cs typeface="Calisto MT"/>
                <a:sym typeface="Calisto MT"/>
              </a:defRPr>
            </a:pPr>
            <a:r>
              <a:t>Narrative (2 pages)</a:t>
            </a:r>
            <a:endParaRPr>
              <a:latin typeface="Arial"/>
              <a:ea typeface="Arial"/>
              <a:cs typeface="Arial"/>
              <a:sym typeface="Arial"/>
            </a:endParaRPr>
          </a:p>
          <a:p>
            <a:pPr marL="332613" indent="-332613" defTabSz="886966">
              <a:spcBef>
                <a:spcPts val="500"/>
              </a:spcBef>
              <a:buClr>
                <a:srgbClr val="005E7D"/>
              </a:buClr>
              <a:buSzPct val="75000"/>
              <a:buChar char="•"/>
              <a:defRPr sz="2100">
                <a:solidFill>
                  <a:srgbClr val="333333"/>
                </a:solidFill>
                <a:latin typeface="Calisto MT"/>
                <a:ea typeface="Calisto MT"/>
                <a:cs typeface="Calisto MT"/>
                <a:sym typeface="Calisto MT"/>
              </a:defRPr>
            </a:pPr>
            <a:r>
              <a:t>Project Budget</a:t>
            </a:r>
            <a:endParaRPr>
              <a:latin typeface="Arial"/>
              <a:ea typeface="Arial"/>
              <a:cs typeface="Arial"/>
              <a:sym typeface="Arial"/>
            </a:endParaRPr>
          </a:p>
          <a:p>
            <a:pPr marL="332613" indent="-332613" defTabSz="886966">
              <a:spcBef>
                <a:spcPts val="500"/>
              </a:spcBef>
              <a:buClr>
                <a:srgbClr val="005E7D"/>
              </a:buClr>
              <a:buSzPct val="75000"/>
              <a:buChar char="•"/>
              <a:defRPr sz="2100">
                <a:solidFill>
                  <a:srgbClr val="333333"/>
                </a:solidFill>
                <a:latin typeface="Calisto MT"/>
                <a:ea typeface="Calisto MT"/>
                <a:cs typeface="Calisto MT"/>
                <a:sym typeface="Calisto MT"/>
              </a:defRPr>
            </a:pPr>
            <a:r>
              <a:t>Project Timeline</a:t>
            </a:r>
            <a:endParaRPr>
              <a:latin typeface="Arial"/>
              <a:ea typeface="Arial"/>
              <a:cs typeface="Arial"/>
              <a:sym typeface="Arial"/>
            </a:endParaRPr>
          </a:p>
          <a:p>
            <a:pPr marL="332613" indent="-332613" defTabSz="886966">
              <a:spcBef>
                <a:spcPts val="500"/>
              </a:spcBef>
              <a:buClr>
                <a:srgbClr val="005E7D"/>
              </a:buClr>
              <a:buSzPct val="75000"/>
              <a:buChar char="•"/>
              <a:defRPr sz="2100">
                <a:solidFill>
                  <a:srgbClr val="333333"/>
                </a:solidFill>
                <a:latin typeface="Calisto MT"/>
                <a:ea typeface="Calisto MT"/>
                <a:cs typeface="Calisto MT"/>
                <a:sym typeface="Calisto MT"/>
              </a:defRPr>
            </a:pPr>
            <a:r>
              <a:t>Artist(s)’ Work Sample – with description</a:t>
            </a:r>
            <a:endParaRPr>
              <a:latin typeface="Arial"/>
              <a:ea typeface="Arial"/>
              <a:cs typeface="Arial"/>
              <a:sym typeface="Arial"/>
            </a:endParaRPr>
          </a:p>
          <a:p>
            <a:pPr marL="332613" indent="-332613" defTabSz="886966">
              <a:spcBef>
                <a:spcPts val="500"/>
              </a:spcBef>
              <a:buClr>
                <a:srgbClr val="005E7D"/>
              </a:buClr>
              <a:buSzPct val="75000"/>
              <a:buChar char="•"/>
              <a:defRPr sz="2100">
                <a:solidFill>
                  <a:srgbClr val="333333"/>
                </a:solidFill>
                <a:latin typeface="Calisto MT"/>
                <a:ea typeface="Calisto MT"/>
                <a:cs typeface="Calisto MT"/>
                <a:sym typeface="Calisto MT"/>
              </a:defRPr>
            </a:pPr>
            <a:r>
              <a:t>Presenting venue letter of commitment</a:t>
            </a:r>
            <a:endParaRPr>
              <a:latin typeface="Arial"/>
              <a:ea typeface="Arial"/>
              <a:cs typeface="Arial"/>
              <a:sym typeface="Arial"/>
            </a:endParaRPr>
          </a:p>
          <a:p>
            <a:pPr marL="332613" indent="-332613" defTabSz="886966">
              <a:spcBef>
                <a:spcPts val="500"/>
              </a:spcBef>
              <a:buClr>
                <a:srgbClr val="005E7D"/>
              </a:buClr>
              <a:buSzPct val="75000"/>
              <a:buChar char="•"/>
              <a:defRPr sz="2100">
                <a:solidFill>
                  <a:srgbClr val="333333"/>
                </a:solidFill>
                <a:latin typeface="Calisto MT"/>
                <a:ea typeface="Calisto MT"/>
                <a:cs typeface="Calisto MT"/>
                <a:sym typeface="Calisto MT"/>
              </a:defRPr>
            </a:pPr>
            <a:r>
              <a:t>Fiscal sponsor letter of commitment</a:t>
            </a:r>
            <a:endParaRPr>
              <a:latin typeface="Arial"/>
              <a:ea typeface="Arial"/>
              <a:cs typeface="Arial"/>
              <a:sym typeface="Arial"/>
            </a:endParaRPr>
          </a:p>
          <a:p>
            <a:pPr marL="332613" indent="-332613" defTabSz="886966">
              <a:spcBef>
                <a:spcPts val="500"/>
              </a:spcBef>
              <a:buClr>
                <a:srgbClr val="005E7D"/>
              </a:buClr>
              <a:buSzPct val="75000"/>
              <a:buChar char="•"/>
              <a:defRPr sz="2100">
                <a:solidFill>
                  <a:srgbClr val="333333"/>
                </a:solidFill>
                <a:latin typeface="Calisto MT"/>
                <a:ea typeface="Calisto MT"/>
                <a:cs typeface="Calisto MT"/>
                <a:sym typeface="Calisto MT"/>
              </a:defRPr>
            </a:pPr>
            <a:r>
              <a:t>FS Organization Budget (current and previous)</a:t>
            </a:r>
          </a:p>
        </p:txBody>
      </p:sp>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 name="Picture 2" descr="Picture 2"/>
          <p:cNvPicPr>
            <a:picLocks noChangeAspect="1"/>
          </p:cNvPicPr>
          <p:nvPr/>
        </p:nvPicPr>
        <p:blipFill>
          <a:blip r:embed="rId3"/>
          <a:stretch>
            <a:fillRect/>
          </a:stretch>
        </p:blipFill>
        <p:spPr>
          <a:xfrm>
            <a:off x="0" y="-2"/>
            <a:ext cx="9144000" cy="6853189"/>
          </a:xfrm>
          <a:prstGeom prst="rect">
            <a:avLst/>
          </a:prstGeom>
          <a:ln w="12700">
            <a:miter lim="400000"/>
          </a:ln>
        </p:spPr>
      </p:pic>
      <p:sp>
        <p:nvSpPr>
          <p:cNvPr id="236" name="Title 1"/>
          <p:cNvSpPr txBox="1">
            <a:spLocks noGrp="1"/>
          </p:cNvSpPr>
          <p:nvPr>
            <p:ph type="title"/>
          </p:nvPr>
        </p:nvSpPr>
        <p:spPr>
          <a:xfrm>
            <a:off x="505325" y="1195135"/>
            <a:ext cx="8193508" cy="990601"/>
          </a:xfrm>
          <a:prstGeom prst="rect">
            <a:avLst/>
          </a:prstGeom>
        </p:spPr>
        <p:txBody>
          <a:bodyPr/>
          <a:lstStyle>
            <a:lvl1pPr>
              <a:defRPr sz="4000">
                <a:latin typeface="Calisto MT"/>
                <a:ea typeface="Calisto MT"/>
                <a:cs typeface="Calisto MT"/>
                <a:sym typeface="Calisto MT"/>
              </a:defRPr>
            </a:lvl1pPr>
          </a:lstStyle>
          <a:p>
            <a:r>
              <a:t>What the panel will be looking for:</a:t>
            </a:r>
          </a:p>
        </p:txBody>
      </p:sp>
      <p:sp>
        <p:nvSpPr>
          <p:cNvPr id="237" name="Content Placeholder 2"/>
          <p:cNvSpPr txBox="1">
            <a:spLocks noGrp="1"/>
          </p:cNvSpPr>
          <p:nvPr>
            <p:ph type="body" idx="1"/>
          </p:nvPr>
        </p:nvSpPr>
        <p:spPr>
          <a:xfrm>
            <a:off x="800099" y="2185735"/>
            <a:ext cx="7754354" cy="4343401"/>
          </a:xfrm>
          <a:prstGeom prst="rect">
            <a:avLst/>
          </a:prstGeom>
        </p:spPr>
        <p:txBody>
          <a:bodyPr/>
          <a:lstStyle/>
          <a:p>
            <a:pPr>
              <a:defRPr>
                <a:latin typeface="Calisto MT"/>
                <a:ea typeface="Calisto MT"/>
                <a:cs typeface="Calisto MT"/>
                <a:sym typeface="Calisto MT"/>
              </a:defRPr>
            </a:pPr>
            <a:r>
              <a:t>Creation of </a:t>
            </a:r>
            <a:r>
              <a:rPr b="1"/>
              <a:t>new work </a:t>
            </a:r>
            <a:r>
              <a:t>and support of individual artists:</a:t>
            </a:r>
            <a:endParaRPr b="1"/>
          </a:p>
          <a:p>
            <a:pPr lvl="1">
              <a:defRPr>
                <a:latin typeface="Calisto MT"/>
                <a:ea typeface="Calisto MT"/>
                <a:cs typeface="Calisto MT"/>
                <a:sym typeface="Calisto MT"/>
              </a:defRPr>
            </a:pPr>
            <a:r>
              <a:t>Clear vision with strong artistic practice.</a:t>
            </a:r>
            <a:endParaRPr b="1"/>
          </a:p>
          <a:p>
            <a:pPr lvl="1">
              <a:defRPr>
                <a:latin typeface="Calisto MT"/>
                <a:ea typeface="Calisto MT"/>
                <a:cs typeface="Calisto MT"/>
                <a:sym typeface="Calisto MT"/>
              </a:defRPr>
            </a:pPr>
            <a:r>
              <a:rPr lang="en-US"/>
              <a:t>100% of </a:t>
            </a:r>
            <a:r>
              <a:t>EBFA Funds and request must be allocated to the </a:t>
            </a:r>
            <a:r>
              <a:rPr b="1"/>
              <a:t>lead artist(s) </a:t>
            </a:r>
            <a:r>
              <a:t>($5,000 up to $25,000).</a:t>
            </a:r>
            <a:endParaRPr lang="en-US"/>
          </a:p>
          <a:p>
            <a:pPr lvl="1">
              <a:defRPr>
                <a:latin typeface="Calisto MT"/>
                <a:ea typeface="Calisto MT"/>
                <a:cs typeface="Calisto MT"/>
                <a:sym typeface="Calisto MT"/>
              </a:defRPr>
            </a:pPr>
            <a:r>
              <a:rPr lang="en-US">
                <a:highlight>
                  <a:srgbClr val="FFFF00"/>
                </a:highlight>
              </a:rPr>
              <a:t>EBFA funds will support up to 75% of the total project cost.</a:t>
            </a:r>
            <a:endParaRPr>
              <a:highlight>
                <a:srgbClr val="FFFF00"/>
              </a:highlight>
            </a:endParaRPr>
          </a:p>
          <a:p>
            <a:pPr lvl="1">
              <a:defRPr>
                <a:latin typeface="Calisto MT"/>
                <a:ea typeface="Calisto MT"/>
                <a:cs typeface="Calisto MT"/>
                <a:sym typeface="Calisto MT"/>
              </a:defRPr>
            </a:pPr>
            <a:endParaRPr/>
          </a:p>
          <a:p>
            <a:pPr>
              <a:defRPr>
                <a:latin typeface="Calisto MT"/>
                <a:ea typeface="Calisto MT"/>
                <a:cs typeface="Calisto MT"/>
                <a:sym typeface="Calisto MT"/>
              </a:defRPr>
            </a:pPr>
            <a:r>
              <a:t>Engagement with </a:t>
            </a:r>
            <a:r>
              <a:rPr b="1"/>
              <a:t>community</a:t>
            </a:r>
            <a:r>
              <a:t>/audience.</a:t>
            </a:r>
          </a:p>
          <a:p>
            <a:pPr>
              <a:defRPr>
                <a:latin typeface="Calisto MT"/>
                <a:ea typeface="Calisto MT"/>
                <a:cs typeface="Calisto MT"/>
                <a:sym typeface="Calisto MT"/>
              </a:defRPr>
            </a:pPr>
            <a:endParaRPr/>
          </a:p>
          <a:p>
            <a:pPr>
              <a:defRPr>
                <a:latin typeface="Calisto MT"/>
                <a:ea typeface="Calisto MT"/>
                <a:cs typeface="Calisto MT"/>
                <a:sym typeface="Calisto MT"/>
              </a:defRPr>
            </a:pPr>
            <a:r>
              <a:rPr b="1"/>
              <a:t>Social justice</a:t>
            </a:r>
            <a:r>
              <a:t> themes in work.</a:t>
            </a:r>
          </a:p>
        </p:txBody>
      </p:sp>
    </p:spTree>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1" name="Picture 2" descr="Picture 2"/>
          <p:cNvPicPr>
            <a:picLocks noChangeAspect="1"/>
          </p:cNvPicPr>
          <p:nvPr/>
        </p:nvPicPr>
        <p:blipFill>
          <a:blip r:embed="rId2"/>
          <a:stretch>
            <a:fillRect/>
          </a:stretch>
        </p:blipFill>
        <p:spPr>
          <a:xfrm>
            <a:off x="0" y="-2"/>
            <a:ext cx="9144000" cy="6853189"/>
          </a:xfrm>
          <a:prstGeom prst="rect">
            <a:avLst/>
          </a:prstGeom>
          <a:ln w="12700">
            <a:miter lim="400000"/>
          </a:ln>
        </p:spPr>
      </p:pic>
      <p:sp>
        <p:nvSpPr>
          <p:cNvPr id="242" name="Title 1"/>
          <p:cNvSpPr txBox="1">
            <a:spLocks noGrp="1"/>
          </p:cNvSpPr>
          <p:nvPr>
            <p:ph type="title"/>
          </p:nvPr>
        </p:nvSpPr>
        <p:spPr>
          <a:xfrm>
            <a:off x="800100" y="1267327"/>
            <a:ext cx="7543800" cy="990601"/>
          </a:xfrm>
          <a:prstGeom prst="rect">
            <a:avLst/>
          </a:prstGeom>
        </p:spPr>
        <p:txBody>
          <a:bodyPr/>
          <a:lstStyle>
            <a:lvl1pPr>
              <a:defRPr sz="4000">
                <a:latin typeface="Calisto MT"/>
                <a:ea typeface="Calisto MT"/>
                <a:cs typeface="Calisto MT"/>
                <a:sym typeface="Calisto MT"/>
              </a:defRPr>
            </a:lvl1pPr>
          </a:lstStyle>
          <a:p>
            <a:r>
              <a:t>Sample Budget</a:t>
            </a:r>
          </a:p>
        </p:txBody>
      </p:sp>
      <p:graphicFrame>
        <p:nvGraphicFramePr>
          <p:cNvPr id="243" name="Content Placeholder 3"/>
          <p:cNvGraphicFramePr/>
          <p:nvPr/>
        </p:nvGraphicFramePr>
        <p:xfrm>
          <a:off x="1273810" y="2456313"/>
          <a:ext cx="6596379" cy="3134360"/>
        </p:xfrm>
        <a:graphic>
          <a:graphicData uri="http://schemas.openxmlformats.org/drawingml/2006/table">
            <a:tbl>
              <a:tblPr firstRow="1" bandRow="1">
                <a:tableStyleId>{4C3C2611-4C71-4FC5-86AE-919BDF0F9419}</a:tableStyleId>
              </a:tblPr>
              <a:tblGrid>
                <a:gridCol w="1973579">
                  <a:extLst>
                    <a:ext uri="{9D8B030D-6E8A-4147-A177-3AD203B41FA5}">
                      <a16:colId xmlns:a16="http://schemas.microsoft.com/office/drawing/2014/main" val="20000"/>
                    </a:ext>
                  </a:extLst>
                </a:gridCol>
                <a:gridCol w="754380">
                  <a:extLst>
                    <a:ext uri="{9D8B030D-6E8A-4147-A177-3AD203B41FA5}">
                      <a16:colId xmlns:a16="http://schemas.microsoft.com/office/drawing/2014/main" val="20001"/>
                    </a:ext>
                  </a:extLst>
                </a:gridCol>
                <a:gridCol w="632460">
                  <a:extLst>
                    <a:ext uri="{9D8B030D-6E8A-4147-A177-3AD203B41FA5}">
                      <a16:colId xmlns:a16="http://schemas.microsoft.com/office/drawing/2014/main" val="20002"/>
                    </a:ext>
                  </a:extLst>
                </a:gridCol>
                <a:gridCol w="2481580">
                  <a:extLst>
                    <a:ext uri="{9D8B030D-6E8A-4147-A177-3AD203B41FA5}">
                      <a16:colId xmlns:a16="http://schemas.microsoft.com/office/drawing/2014/main" val="20003"/>
                    </a:ext>
                  </a:extLst>
                </a:gridCol>
                <a:gridCol w="754380">
                  <a:extLst>
                    <a:ext uri="{9D8B030D-6E8A-4147-A177-3AD203B41FA5}">
                      <a16:colId xmlns:a16="http://schemas.microsoft.com/office/drawing/2014/main" val="20004"/>
                    </a:ext>
                  </a:extLst>
                </a:gridCol>
              </a:tblGrid>
              <a:tr h="370840">
                <a:tc>
                  <a:txBody>
                    <a:bodyPr/>
                    <a:lstStyle/>
                    <a:p>
                      <a:pPr algn="l" defTabSz="457200">
                        <a:defRPr sz="1800" b="0">
                          <a:solidFill>
                            <a:srgbClr val="000000"/>
                          </a:solidFill>
                        </a:defRPr>
                      </a:pPr>
                      <a:r>
                        <a:rPr b="1">
                          <a:solidFill>
                            <a:srgbClr val="FFFFFF"/>
                          </a:solidFill>
                          <a:sym typeface="Calibri"/>
                        </a:rPr>
                        <a:t>Income</a:t>
                      </a:r>
                    </a:p>
                  </a:txBody>
                  <a:tcPr marL="45720" marR="45720" horzOverflow="overflow"/>
                </a:tc>
                <a:tc>
                  <a:txBody>
                    <a:bodyPr/>
                    <a:lstStyle/>
                    <a:p>
                      <a:pPr algn="l" defTabSz="457200">
                        <a:defRPr sz="1800">
                          <a:sym typeface="Calibri"/>
                        </a:defRPr>
                      </a:pPr>
                      <a:endParaRPr/>
                    </a:p>
                  </a:txBody>
                  <a:tcPr marL="45720" marR="45720" horzOverflow="overflow"/>
                </a:tc>
                <a:tc>
                  <a:txBody>
                    <a:bodyPr/>
                    <a:lstStyle/>
                    <a:p>
                      <a:pPr algn="l" defTabSz="457200">
                        <a:defRPr sz="1800">
                          <a:sym typeface="Calibri"/>
                        </a:defRPr>
                      </a:pPr>
                      <a:endParaRPr/>
                    </a:p>
                  </a:txBody>
                  <a:tcPr marL="45720" marR="45720" horzOverflow="overflow">
                    <a:solidFill>
                      <a:srgbClr val="FFFFFF"/>
                    </a:solidFill>
                  </a:tcPr>
                </a:tc>
                <a:tc>
                  <a:txBody>
                    <a:bodyPr/>
                    <a:lstStyle/>
                    <a:p>
                      <a:pPr algn="l" defTabSz="457200">
                        <a:defRPr sz="1800" b="0">
                          <a:solidFill>
                            <a:srgbClr val="000000"/>
                          </a:solidFill>
                        </a:defRPr>
                      </a:pPr>
                      <a:r>
                        <a:rPr b="1">
                          <a:solidFill>
                            <a:srgbClr val="FFFFFF"/>
                          </a:solidFill>
                          <a:sym typeface="Calibri"/>
                        </a:rPr>
                        <a:t>Expenses</a:t>
                      </a:r>
                    </a:p>
                  </a:txBody>
                  <a:tcPr marL="45720" marR="45720" horzOverflow="overflow"/>
                </a:tc>
                <a:tc>
                  <a:txBody>
                    <a:bodyPr/>
                    <a:lstStyle/>
                    <a:p>
                      <a:pPr algn="l" defTabSz="457200">
                        <a:defRPr sz="1800">
                          <a:sym typeface="Calibri"/>
                        </a:defRPr>
                      </a:pPr>
                      <a:endParaRPr/>
                    </a:p>
                  </a:txBody>
                  <a:tcPr marL="45720" marR="45720" horzOverflow="overflow"/>
                </a:tc>
                <a:extLst>
                  <a:ext uri="{0D108BD9-81ED-4DB2-BD59-A6C34878D82A}">
                    <a16:rowId xmlns:a16="http://schemas.microsoft.com/office/drawing/2014/main" val="10000"/>
                  </a:ext>
                </a:extLst>
              </a:tr>
              <a:tr h="370840">
                <a:tc>
                  <a:txBody>
                    <a:bodyPr/>
                    <a:lstStyle/>
                    <a:p>
                      <a:pPr algn="l" defTabSz="457200">
                        <a:defRPr sz="1800"/>
                      </a:pPr>
                      <a:r>
                        <a:rPr>
                          <a:sym typeface="Calibri"/>
                        </a:rPr>
                        <a:t>EBFA</a:t>
                      </a:r>
                    </a:p>
                  </a:txBody>
                  <a:tcPr marL="45720" marR="45720" horzOverflow="overflow"/>
                </a:tc>
                <a:tc>
                  <a:txBody>
                    <a:bodyPr/>
                    <a:lstStyle/>
                    <a:p>
                      <a:pPr algn="l" defTabSz="457200">
                        <a:defRPr sz="1800"/>
                      </a:pPr>
                      <a:r>
                        <a:rPr>
                          <a:sym typeface="Calibri"/>
                        </a:rPr>
                        <a:t>$500</a:t>
                      </a:r>
                    </a:p>
                  </a:txBody>
                  <a:tcPr marL="45720" marR="45720" horzOverflow="overflow"/>
                </a:tc>
                <a:tc>
                  <a:txBody>
                    <a:bodyPr/>
                    <a:lstStyle/>
                    <a:p>
                      <a:pPr algn="l" defTabSz="457200">
                        <a:defRPr sz="1800">
                          <a:sym typeface="Calibri"/>
                        </a:defRPr>
                      </a:pPr>
                      <a:endParaRPr/>
                    </a:p>
                  </a:txBody>
                  <a:tcPr marL="45720" marR="45720" horzOverflow="overflow">
                    <a:solidFill>
                      <a:srgbClr val="FFFFFF"/>
                    </a:solidFill>
                  </a:tcPr>
                </a:tc>
                <a:tc>
                  <a:txBody>
                    <a:bodyPr/>
                    <a:lstStyle/>
                    <a:p>
                      <a:pPr algn="l" defTabSz="457200">
                        <a:defRPr sz="1800">
                          <a:sym typeface="Calibri"/>
                        </a:defRPr>
                      </a:pPr>
                      <a:r>
                        <a:t>Michael Jackson</a:t>
                      </a:r>
                    </a:p>
                    <a:p>
                      <a:pPr algn="l" defTabSz="457200">
                        <a:defRPr sz="1800">
                          <a:sym typeface="Calibri"/>
                        </a:defRPr>
                      </a:pPr>
                      <a:r>
                        <a:t>(lead artist)</a:t>
                      </a:r>
                    </a:p>
                  </a:txBody>
                  <a:tcPr marL="45720" marR="45720" horzOverflow="overflow"/>
                </a:tc>
                <a:tc>
                  <a:txBody>
                    <a:bodyPr/>
                    <a:lstStyle/>
                    <a:p>
                      <a:pPr algn="l" defTabSz="457200">
                        <a:defRPr sz="1800"/>
                      </a:pPr>
                      <a:r>
                        <a:rPr>
                          <a:sym typeface="Calibri"/>
                        </a:rPr>
                        <a:t>$500</a:t>
                      </a:r>
                    </a:p>
                  </a:txBody>
                  <a:tcPr marL="45720" marR="45720" horzOverflow="overflow"/>
                </a:tc>
                <a:extLst>
                  <a:ext uri="{0D108BD9-81ED-4DB2-BD59-A6C34878D82A}">
                    <a16:rowId xmlns:a16="http://schemas.microsoft.com/office/drawing/2014/main" val="10001"/>
                  </a:ext>
                </a:extLst>
              </a:tr>
              <a:tr h="370840">
                <a:tc>
                  <a:txBody>
                    <a:bodyPr/>
                    <a:lstStyle/>
                    <a:p>
                      <a:pPr algn="l" defTabSz="457200">
                        <a:defRPr sz="1800"/>
                      </a:pPr>
                      <a:r>
                        <a:rPr>
                          <a:sym typeface="Calibri"/>
                        </a:rPr>
                        <a:t>Individual donors</a:t>
                      </a:r>
                    </a:p>
                  </a:txBody>
                  <a:tcPr marL="45720" marR="45720" horzOverflow="overflow"/>
                </a:tc>
                <a:tc>
                  <a:txBody>
                    <a:bodyPr/>
                    <a:lstStyle/>
                    <a:p>
                      <a:pPr algn="l" defTabSz="457200">
                        <a:defRPr sz="1800"/>
                      </a:pPr>
                      <a:r>
                        <a:rPr>
                          <a:sym typeface="Calibri"/>
                        </a:rPr>
                        <a:t>$500</a:t>
                      </a:r>
                    </a:p>
                  </a:txBody>
                  <a:tcPr marL="45720" marR="45720" horzOverflow="overflow"/>
                </a:tc>
                <a:tc>
                  <a:txBody>
                    <a:bodyPr/>
                    <a:lstStyle/>
                    <a:p>
                      <a:pPr algn="l" defTabSz="457200">
                        <a:defRPr sz="1800">
                          <a:sym typeface="Calibri"/>
                        </a:defRPr>
                      </a:pPr>
                      <a:endParaRPr/>
                    </a:p>
                  </a:txBody>
                  <a:tcPr marL="45720" marR="45720" horzOverflow="overflow">
                    <a:solidFill>
                      <a:srgbClr val="FFFFFF"/>
                    </a:solidFill>
                  </a:tcPr>
                </a:tc>
                <a:tc>
                  <a:txBody>
                    <a:bodyPr/>
                    <a:lstStyle/>
                    <a:p>
                      <a:pPr algn="l" defTabSz="457200">
                        <a:defRPr sz="1800"/>
                      </a:pPr>
                      <a:r>
                        <a:rPr>
                          <a:sym typeface="Calibri"/>
                        </a:rPr>
                        <a:t>Janet Jackson (supporting artist)</a:t>
                      </a:r>
                    </a:p>
                  </a:txBody>
                  <a:tcPr marL="45720" marR="45720" horzOverflow="overflow"/>
                </a:tc>
                <a:tc>
                  <a:txBody>
                    <a:bodyPr/>
                    <a:lstStyle/>
                    <a:p>
                      <a:pPr algn="l" defTabSz="457200">
                        <a:defRPr sz="1800"/>
                      </a:pPr>
                      <a:r>
                        <a:rPr>
                          <a:sym typeface="Calibri"/>
                        </a:rPr>
                        <a:t>$200</a:t>
                      </a:r>
                    </a:p>
                  </a:txBody>
                  <a:tcPr marL="45720" marR="45720" horzOverflow="overflow"/>
                </a:tc>
                <a:extLst>
                  <a:ext uri="{0D108BD9-81ED-4DB2-BD59-A6C34878D82A}">
                    <a16:rowId xmlns:a16="http://schemas.microsoft.com/office/drawing/2014/main" val="10002"/>
                  </a:ext>
                </a:extLst>
              </a:tr>
              <a:tr h="370840">
                <a:tc>
                  <a:txBody>
                    <a:bodyPr/>
                    <a:lstStyle/>
                    <a:p>
                      <a:pPr algn="l" defTabSz="457200">
                        <a:defRPr sz="1800"/>
                      </a:pPr>
                      <a:r>
                        <a:rPr>
                          <a:sym typeface="Calibri"/>
                        </a:rPr>
                        <a:t>In-Kind</a:t>
                      </a:r>
                    </a:p>
                  </a:txBody>
                  <a:tcPr marL="45720" marR="45720" horzOverflow="overflow"/>
                </a:tc>
                <a:tc>
                  <a:txBody>
                    <a:bodyPr/>
                    <a:lstStyle/>
                    <a:p>
                      <a:pPr algn="l" defTabSz="457200">
                        <a:defRPr sz="1800"/>
                      </a:pPr>
                      <a:r>
                        <a:rPr>
                          <a:sym typeface="Calibri"/>
                        </a:rPr>
                        <a:t>$50</a:t>
                      </a:r>
                    </a:p>
                  </a:txBody>
                  <a:tcPr marL="45720" marR="45720" horzOverflow="overflow"/>
                </a:tc>
                <a:tc>
                  <a:txBody>
                    <a:bodyPr/>
                    <a:lstStyle/>
                    <a:p>
                      <a:pPr algn="l" defTabSz="457200">
                        <a:defRPr sz="1800">
                          <a:sym typeface="Calibri"/>
                        </a:defRPr>
                      </a:pPr>
                      <a:endParaRPr/>
                    </a:p>
                  </a:txBody>
                  <a:tcPr marL="45720" marR="45720" horzOverflow="overflow">
                    <a:solidFill>
                      <a:srgbClr val="FFFFFF"/>
                    </a:solidFill>
                  </a:tcPr>
                </a:tc>
                <a:tc>
                  <a:txBody>
                    <a:bodyPr/>
                    <a:lstStyle/>
                    <a:p>
                      <a:pPr algn="l" defTabSz="457200">
                        <a:defRPr sz="1800"/>
                      </a:pPr>
                      <a:r>
                        <a:rPr>
                          <a:sym typeface="Calibri"/>
                        </a:rPr>
                        <a:t>Recording studio fee</a:t>
                      </a:r>
                    </a:p>
                  </a:txBody>
                  <a:tcPr marL="45720" marR="45720" horzOverflow="overflow"/>
                </a:tc>
                <a:tc>
                  <a:txBody>
                    <a:bodyPr/>
                    <a:lstStyle/>
                    <a:p>
                      <a:pPr algn="l" defTabSz="457200">
                        <a:defRPr sz="1800"/>
                      </a:pPr>
                      <a:r>
                        <a:rPr>
                          <a:sym typeface="Calibri"/>
                        </a:rPr>
                        <a:t>$200</a:t>
                      </a:r>
                    </a:p>
                  </a:txBody>
                  <a:tcPr marL="45720" marR="45720" horzOverflow="overflow"/>
                </a:tc>
                <a:extLst>
                  <a:ext uri="{0D108BD9-81ED-4DB2-BD59-A6C34878D82A}">
                    <a16:rowId xmlns:a16="http://schemas.microsoft.com/office/drawing/2014/main" val="10003"/>
                  </a:ext>
                </a:extLst>
              </a:tr>
              <a:tr h="370840">
                <a:tc>
                  <a:txBody>
                    <a:bodyPr/>
                    <a:lstStyle/>
                    <a:p>
                      <a:pPr algn="l" defTabSz="457200">
                        <a:defRPr sz="1800"/>
                      </a:pPr>
                      <a:r>
                        <a:rPr>
                          <a:sym typeface="Calibri"/>
                        </a:rPr>
                        <a:t>Foundation</a:t>
                      </a:r>
                    </a:p>
                  </a:txBody>
                  <a:tcPr marL="45720" marR="45720" horzOverflow="overflow"/>
                </a:tc>
                <a:tc>
                  <a:txBody>
                    <a:bodyPr/>
                    <a:lstStyle/>
                    <a:p>
                      <a:pPr algn="l" defTabSz="457200">
                        <a:defRPr sz="1800"/>
                      </a:pPr>
                      <a:r>
                        <a:rPr>
                          <a:sym typeface="Calibri"/>
                        </a:rPr>
                        <a:t>$100</a:t>
                      </a:r>
                    </a:p>
                  </a:txBody>
                  <a:tcPr marL="45720" marR="45720" horzOverflow="overflow"/>
                </a:tc>
                <a:tc>
                  <a:txBody>
                    <a:bodyPr/>
                    <a:lstStyle/>
                    <a:p>
                      <a:pPr algn="l" defTabSz="457200">
                        <a:defRPr sz="1800">
                          <a:sym typeface="Calibri"/>
                        </a:defRPr>
                      </a:pPr>
                      <a:endParaRPr/>
                    </a:p>
                  </a:txBody>
                  <a:tcPr marL="45720" marR="45720" horzOverflow="overflow">
                    <a:solidFill>
                      <a:srgbClr val="FFFFFF"/>
                    </a:solidFill>
                  </a:tcPr>
                </a:tc>
                <a:tc>
                  <a:txBody>
                    <a:bodyPr/>
                    <a:lstStyle/>
                    <a:p>
                      <a:pPr algn="l" defTabSz="457200">
                        <a:defRPr sz="1800"/>
                      </a:pPr>
                      <a:r>
                        <a:rPr>
                          <a:sym typeface="Calibri"/>
                        </a:rPr>
                        <a:t>Premiere venue fee</a:t>
                      </a:r>
                    </a:p>
                  </a:txBody>
                  <a:tcPr marL="45720" marR="45720" horzOverflow="overflow"/>
                </a:tc>
                <a:tc>
                  <a:txBody>
                    <a:bodyPr/>
                    <a:lstStyle/>
                    <a:p>
                      <a:pPr algn="l" defTabSz="457200">
                        <a:defRPr sz="1800"/>
                      </a:pPr>
                      <a:r>
                        <a:rPr>
                          <a:sym typeface="Calibri"/>
                        </a:rPr>
                        <a:t>$200</a:t>
                      </a:r>
                    </a:p>
                  </a:txBody>
                  <a:tcPr marL="45720" marR="45720" horzOverflow="overflow"/>
                </a:tc>
                <a:extLst>
                  <a:ext uri="{0D108BD9-81ED-4DB2-BD59-A6C34878D82A}">
                    <a16:rowId xmlns:a16="http://schemas.microsoft.com/office/drawing/2014/main" val="10004"/>
                  </a:ext>
                </a:extLst>
              </a:tr>
              <a:tr h="370840">
                <a:tc>
                  <a:txBody>
                    <a:bodyPr/>
                    <a:lstStyle/>
                    <a:p>
                      <a:pPr algn="l" defTabSz="457200">
                        <a:defRPr sz="1800"/>
                      </a:pPr>
                      <a:r>
                        <a:rPr>
                          <a:sym typeface="Calibri"/>
                        </a:rPr>
                        <a:t>Government</a:t>
                      </a:r>
                    </a:p>
                  </a:txBody>
                  <a:tcPr marL="45720" marR="45720" horzOverflow="overflow"/>
                </a:tc>
                <a:tc>
                  <a:txBody>
                    <a:bodyPr/>
                    <a:lstStyle/>
                    <a:p>
                      <a:pPr algn="l" defTabSz="457200">
                        <a:defRPr sz="1800"/>
                      </a:pPr>
                      <a:r>
                        <a:rPr>
                          <a:sym typeface="Calibri"/>
                        </a:rPr>
                        <a:t>$150</a:t>
                      </a:r>
                    </a:p>
                  </a:txBody>
                  <a:tcPr marL="45720" marR="45720" horzOverflow="overflow"/>
                </a:tc>
                <a:tc>
                  <a:txBody>
                    <a:bodyPr/>
                    <a:lstStyle/>
                    <a:p>
                      <a:pPr algn="l" defTabSz="457200">
                        <a:defRPr sz="1800">
                          <a:sym typeface="Calibri"/>
                        </a:defRPr>
                      </a:pPr>
                      <a:endParaRPr/>
                    </a:p>
                  </a:txBody>
                  <a:tcPr marL="45720" marR="45720" horzOverflow="overflow">
                    <a:solidFill>
                      <a:srgbClr val="FFFFFF"/>
                    </a:solidFill>
                  </a:tcPr>
                </a:tc>
                <a:tc>
                  <a:txBody>
                    <a:bodyPr/>
                    <a:lstStyle/>
                    <a:p>
                      <a:pPr algn="l" defTabSz="457200">
                        <a:defRPr sz="1800"/>
                      </a:pPr>
                      <a:r>
                        <a:rPr>
                          <a:sym typeface="Calibri"/>
                        </a:rPr>
                        <a:t>Fiscal sponsor fee</a:t>
                      </a:r>
                    </a:p>
                  </a:txBody>
                  <a:tcPr marL="45720" marR="45720" horzOverflow="overflow"/>
                </a:tc>
                <a:tc>
                  <a:txBody>
                    <a:bodyPr/>
                    <a:lstStyle/>
                    <a:p>
                      <a:pPr algn="l" defTabSz="457200">
                        <a:defRPr sz="1800"/>
                      </a:pPr>
                      <a:r>
                        <a:rPr>
                          <a:sym typeface="Calibri"/>
                        </a:rPr>
                        <a:t>$50</a:t>
                      </a:r>
                    </a:p>
                  </a:txBody>
                  <a:tcPr marL="45720" marR="45720" horzOverflow="overflow"/>
                </a:tc>
                <a:extLst>
                  <a:ext uri="{0D108BD9-81ED-4DB2-BD59-A6C34878D82A}">
                    <a16:rowId xmlns:a16="http://schemas.microsoft.com/office/drawing/2014/main" val="10005"/>
                  </a:ext>
                </a:extLst>
              </a:tr>
              <a:tr h="370840">
                <a:tc>
                  <a:txBody>
                    <a:bodyPr/>
                    <a:lstStyle/>
                    <a:p>
                      <a:pPr algn="l" defTabSz="457200">
                        <a:defRPr sz="1800">
                          <a:sym typeface="Calibri"/>
                        </a:defRPr>
                      </a:pPr>
                      <a:endParaRPr/>
                    </a:p>
                  </a:txBody>
                  <a:tcPr marL="45720" marR="45720" horzOverflow="overflow"/>
                </a:tc>
                <a:tc>
                  <a:txBody>
                    <a:bodyPr/>
                    <a:lstStyle/>
                    <a:p>
                      <a:pPr algn="l" defTabSz="457200">
                        <a:defRPr sz="1800">
                          <a:sym typeface="Calibri"/>
                        </a:defRPr>
                      </a:pPr>
                      <a:endParaRPr/>
                    </a:p>
                  </a:txBody>
                  <a:tcPr marL="45720" marR="45720" horzOverflow="overflow"/>
                </a:tc>
                <a:tc>
                  <a:txBody>
                    <a:bodyPr/>
                    <a:lstStyle/>
                    <a:p>
                      <a:pPr algn="l" defTabSz="457200">
                        <a:defRPr sz="1800">
                          <a:sym typeface="Calibri"/>
                        </a:defRPr>
                      </a:pPr>
                      <a:endParaRPr/>
                    </a:p>
                  </a:txBody>
                  <a:tcPr marL="45720" marR="45720" horzOverflow="overflow">
                    <a:solidFill>
                      <a:srgbClr val="FFFFFF"/>
                    </a:solidFill>
                  </a:tcPr>
                </a:tc>
                <a:tc>
                  <a:txBody>
                    <a:bodyPr/>
                    <a:lstStyle/>
                    <a:p>
                      <a:pPr algn="l" defTabSz="457200">
                        <a:defRPr sz="1800">
                          <a:sym typeface="Calibri"/>
                        </a:defRPr>
                      </a:pPr>
                      <a:endParaRPr/>
                    </a:p>
                  </a:txBody>
                  <a:tcPr marL="45720" marR="45720" horzOverflow="overflow"/>
                </a:tc>
                <a:tc>
                  <a:txBody>
                    <a:bodyPr/>
                    <a:lstStyle/>
                    <a:p>
                      <a:pPr algn="l" defTabSz="457200">
                        <a:defRPr sz="1800">
                          <a:sym typeface="Calibri"/>
                        </a:defRPr>
                      </a:pPr>
                      <a:endParaRPr/>
                    </a:p>
                  </a:txBody>
                  <a:tcPr marL="45720" marR="45720" horzOverflow="overflow"/>
                </a:tc>
                <a:extLst>
                  <a:ext uri="{0D108BD9-81ED-4DB2-BD59-A6C34878D82A}">
                    <a16:rowId xmlns:a16="http://schemas.microsoft.com/office/drawing/2014/main" val="10006"/>
                  </a:ext>
                </a:extLst>
              </a:tr>
            </a:tbl>
          </a:graphicData>
        </a:graphic>
      </p:graphicFrame>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 name="Picture 2" descr="Picture 2"/>
          <p:cNvPicPr>
            <a:picLocks noChangeAspect="1"/>
          </p:cNvPicPr>
          <p:nvPr/>
        </p:nvPicPr>
        <p:blipFill>
          <a:blip r:embed="rId2"/>
          <a:stretch>
            <a:fillRect/>
          </a:stretch>
        </p:blipFill>
        <p:spPr>
          <a:xfrm>
            <a:off x="0" y="0"/>
            <a:ext cx="9144000" cy="6858000"/>
          </a:xfrm>
          <a:prstGeom prst="rect">
            <a:avLst/>
          </a:prstGeom>
          <a:ln w="12700">
            <a:miter lim="400000"/>
          </a:ln>
        </p:spPr>
      </p:pic>
      <p:sp>
        <p:nvSpPr>
          <p:cNvPr id="246" name="Title 1"/>
          <p:cNvSpPr txBox="1">
            <a:spLocks noGrp="1"/>
          </p:cNvSpPr>
          <p:nvPr>
            <p:ph type="title"/>
          </p:nvPr>
        </p:nvSpPr>
        <p:spPr>
          <a:xfrm>
            <a:off x="656008" y="1045585"/>
            <a:ext cx="7543801" cy="990601"/>
          </a:xfrm>
          <a:prstGeom prst="rect">
            <a:avLst/>
          </a:prstGeom>
        </p:spPr>
        <p:txBody>
          <a:bodyPr/>
          <a:lstStyle>
            <a:lvl1pPr>
              <a:defRPr sz="4000">
                <a:latin typeface="Calisto MT"/>
                <a:ea typeface="Calisto MT"/>
                <a:cs typeface="Calisto MT"/>
                <a:sym typeface="Calisto MT"/>
              </a:defRPr>
            </a:lvl1pPr>
          </a:lstStyle>
          <a:p>
            <a:r>
              <a:t>Budget template</a:t>
            </a:r>
          </a:p>
        </p:txBody>
      </p:sp>
      <p:graphicFrame>
        <p:nvGraphicFramePr>
          <p:cNvPr id="247" name="Content Placeholder 3"/>
          <p:cNvGraphicFramePr/>
          <p:nvPr/>
        </p:nvGraphicFramePr>
        <p:xfrm>
          <a:off x="366208" y="1866504"/>
          <a:ext cx="4061701" cy="4671498"/>
        </p:xfrm>
        <a:graphic>
          <a:graphicData uri="http://schemas.openxmlformats.org/drawingml/2006/table">
            <a:tbl>
              <a:tblPr>
                <a:tableStyleId>{4C3C2611-4C71-4FC5-86AE-919BDF0F9419}</a:tableStyleId>
              </a:tblPr>
              <a:tblGrid>
                <a:gridCol w="2287299">
                  <a:extLst>
                    <a:ext uri="{9D8B030D-6E8A-4147-A177-3AD203B41FA5}">
                      <a16:colId xmlns:a16="http://schemas.microsoft.com/office/drawing/2014/main" val="20000"/>
                    </a:ext>
                  </a:extLst>
                </a:gridCol>
                <a:gridCol w="700594">
                  <a:extLst>
                    <a:ext uri="{9D8B030D-6E8A-4147-A177-3AD203B41FA5}">
                      <a16:colId xmlns:a16="http://schemas.microsoft.com/office/drawing/2014/main" val="20001"/>
                    </a:ext>
                  </a:extLst>
                </a:gridCol>
                <a:gridCol w="1073808">
                  <a:extLst>
                    <a:ext uri="{9D8B030D-6E8A-4147-A177-3AD203B41FA5}">
                      <a16:colId xmlns:a16="http://schemas.microsoft.com/office/drawing/2014/main" val="20002"/>
                    </a:ext>
                  </a:extLst>
                </a:gridCol>
              </a:tblGrid>
              <a:tr h="111369">
                <a:tc>
                  <a:txBody>
                    <a:bodyPr/>
                    <a:lstStyle/>
                    <a:p>
                      <a:pPr algn="l" defTabSz="457200">
                        <a:defRPr sz="1800"/>
                      </a:pPr>
                      <a:r>
                        <a:rPr sz="700">
                          <a:sym typeface="Calibri"/>
                        </a:rPr>
                        <a:t>(Name)</a:t>
                      </a:r>
                    </a:p>
                  </a:txBody>
                  <a:tcPr marL="6551" marR="6551" marT="6551" marB="6551" anchor="b" horzOverflow="overflow">
                    <a:solidFill>
                      <a:srgbClr val="F3F9FA"/>
                    </a:solidFill>
                  </a:tcPr>
                </a:tc>
                <a:tc>
                  <a:txBody>
                    <a:bodyPr/>
                    <a:lstStyle/>
                    <a:p>
                      <a:pPr algn="l" defTabSz="457200">
                        <a:defRPr sz="700" b="1">
                          <a:sym typeface="Calibri"/>
                        </a:defRPr>
                      </a:pPr>
                      <a:endParaRPr/>
                    </a:p>
                  </a:txBody>
                  <a:tcPr marL="6551" marR="6551" marT="6551" marB="6551" anchor="b" horzOverflow="overflow">
                    <a:solidFill>
                      <a:srgbClr val="F3F9FA"/>
                    </a:solidFill>
                  </a:tcPr>
                </a:tc>
                <a:tc>
                  <a:txBody>
                    <a:bodyPr/>
                    <a:lstStyle/>
                    <a:p>
                      <a:pPr algn="l" defTabSz="457200">
                        <a:defRPr sz="700" b="1">
                          <a:sym typeface="Calibri"/>
                        </a:defRPr>
                      </a:pPr>
                      <a:endParaRPr/>
                    </a:p>
                  </a:txBody>
                  <a:tcPr marL="6551" marR="6551" marT="6551" marB="6551" anchor="b" horzOverflow="overflow">
                    <a:solidFill>
                      <a:srgbClr val="F3F9FA"/>
                    </a:solidFill>
                  </a:tcPr>
                </a:tc>
                <a:extLst>
                  <a:ext uri="{0D108BD9-81ED-4DB2-BD59-A6C34878D82A}">
                    <a16:rowId xmlns:a16="http://schemas.microsoft.com/office/drawing/2014/main" val="10000"/>
                  </a:ext>
                </a:extLst>
              </a:tr>
              <a:tr h="111369">
                <a:tc>
                  <a:txBody>
                    <a:bodyPr/>
                    <a:lstStyle/>
                    <a:p>
                      <a:pPr algn="l" defTabSz="457200">
                        <a:defRPr sz="1800"/>
                      </a:pPr>
                      <a:r>
                        <a:rPr sz="700">
                          <a:sym typeface="Calibri"/>
                        </a:rPr>
                        <a:t>East Bay Fund for Artists</a:t>
                      </a:r>
                    </a:p>
                  </a:txBody>
                  <a:tcPr marL="6551" marR="6551" marT="6551" marB="6551" anchor="b" horzOverflow="overflow">
                    <a:solidFill>
                      <a:srgbClr val="F3F9FA"/>
                    </a:solidFill>
                  </a:tcPr>
                </a:tc>
                <a:tc>
                  <a:txBody>
                    <a:bodyPr/>
                    <a:lstStyle/>
                    <a:p>
                      <a:pPr algn="l" defTabSz="457200">
                        <a:defRPr sz="700" b="1">
                          <a:sym typeface="Calibri"/>
                        </a:defRPr>
                      </a:pPr>
                      <a:endParaRPr/>
                    </a:p>
                  </a:txBody>
                  <a:tcPr marL="6551" marR="6551" marT="6551" marB="6551" anchor="b" horzOverflow="overflow">
                    <a:solidFill>
                      <a:srgbClr val="F3F9FA"/>
                    </a:solidFill>
                  </a:tcPr>
                </a:tc>
                <a:tc>
                  <a:txBody>
                    <a:bodyPr/>
                    <a:lstStyle/>
                    <a:p>
                      <a:pPr algn="l" defTabSz="457200">
                        <a:defRPr sz="700" b="1">
                          <a:sym typeface="Calibri"/>
                        </a:defRPr>
                      </a:pPr>
                      <a:endParaRPr/>
                    </a:p>
                  </a:txBody>
                  <a:tcPr marL="6551" marR="6551" marT="6551" marB="6551" anchor="b" horzOverflow="overflow">
                    <a:solidFill>
                      <a:srgbClr val="F3F9FA"/>
                    </a:solidFill>
                  </a:tcPr>
                </a:tc>
                <a:extLst>
                  <a:ext uri="{0D108BD9-81ED-4DB2-BD59-A6C34878D82A}">
                    <a16:rowId xmlns:a16="http://schemas.microsoft.com/office/drawing/2014/main" val="10001"/>
                  </a:ext>
                </a:extLst>
              </a:tr>
              <a:tr h="111369">
                <a:tc>
                  <a:txBody>
                    <a:bodyPr/>
                    <a:lstStyle/>
                    <a:p>
                      <a:pPr algn="l" defTabSz="457200">
                        <a:defRPr sz="1800"/>
                      </a:pPr>
                      <a:r>
                        <a:rPr sz="700">
                          <a:sym typeface="Calibri"/>
                        </a:rPr>
                        <a:t>Artist's Budget (year-year)</a:t>
                      </a:r>
                    </a:p>
                  </a:txBody>
                  <a:tcPr marL="6551" marR="6551" marT="6551" marB="6551" anchor="b" horzOverflow="overflow">
                    <a:solidFill>
                      <a:srgbClr val="F3F9FA"/>
                    </a:solidFill>
                  </a:tcPr>
                </a:tc>
                <a:tc>
                  <a:txBody>
                    <a:bodyPr/>
                    <a:lstStyle/>
                    <a:p>
                      <a:pPr algn="l" defTabSz="457200">
                        <a:defRPr sz="700" b="1">
                          <a:sym typeface="Calibri"/>
                        </a:defRPr>
                      </a:pPr>
                      <a:endParaRPr/>
                    </a:p>
                  </a:txBody>
                  <a:tcPr marL="6551" marR="6551" marT="6551" marB="6551" anchor="b" horzOverflow="overflow">
                    <a:solidFill>
                      <a:srgbClr val="F3F9FA"/>
                    </a:solidFill>
                  </a:tcPr>
                </a:tc>
                <a:tc>
                  <a:txBody>
                    <a:bodyPr/>
                    <a:lstStyle/>
                    <a:p>
                      <a:pPr algn="l" defTabSz="457200">
                        <a:defRPr sz="700" b="1">
                          <a:sym typeface="Calibri"/>
                        </a:defRPr>
                      </a:pPr>
                      <a:endParaRPr/>
                    </a:p>
                  </a:txBody>
                  <a:tcPr marL="6551" marR="6551" marT="6551" marB="6551" anchor="b" horzOverflow="overflow">
                    <a:solidFill>
                      <a:srgbClr val="F3F9FA"/>
                    </a:solidFill>
                  </a:tcPr>
                </a:tc>
                <a:extLst>
                  <a:ext uri="{0D108BD9-81ED-4DB2-BD59-A6C34878D82A}">
                    <a16:rowId xmlns:a16="http://schemas.microsoft.com/office/drawing/2014/main" val="10002"/>
                  </a:ext>
                </a:extLst>
              </a:tr>
              <a:tr h="111369">
                <a:tc>
                  <a:txBody>
                    <a:bodyPr/>
                    <a:lstStyle/>
                    <a:p>
                      <a:pPr algn="l" defTabSz="457200">
                        <a:defRPr sz="700" b="1">
                          <a:sym typeface="Calibri"/>
                        </a:defRPr>
                      </a:pPr>
                      <a:endParaRPr/>
                    </a:p>
                  </a:txBody>
                  <a:tcPr marL="6551" marR="6551" marT="6551" marB="6551" anchor="b" horzOverflow="overflow">
                    <a:solidFill>
                      <a:srgbClr val="F3F9FA"/>
                    </a:solidFill>
                  </a:tcPr>
                </a:tc>
                <a:tc>
                  <a:txBody>
                    <a:bodyPr/>
                    <a:lstStyle/>
                    <a:p>
                      <a:pPr algn="l" defTabSz="457200">
                        <a:defRPr sz="700" b="1">
                          <a:sym typeface="Calibri"/>
                        </a:defRPr>
                      </a:pPr>
                      <a:endParaRPr/>
                    </a:p>
                  </a:txBody>
                  <a:tcPr marL="6551" marR="6551" marT="6551" marB="6551" anchor="b" horzOverflow="overflow">
                    <a:solidFill>
                      <a:srgbClr val="F3F9FA"/>
                    </a:solidFill>
                  </a:tcPr>
                </a:tc>
                <a:tc>
                  <a:txBody>
                    <a:bodyPr/>
                    <a:lstStyle/>
                    <a:p>
                      <a:pPr algn="l" defTabSz="457200">
                        <a:defRPr sz="700" b="1">
                          <a:sym typeface="Calibri"/>
                        </a:defRPr>
                      </a:pPr>
                      <a:endParaRPr/>
                    </a:p>
                  </a:txBody>
                  <a:tcPr marL="6551" marR="6551" marT="6551" marB="6551" anchor="b" horzOverflow="overflow">
                    <a:solidFill>
                      <a:srgbClr val="F3F9FA"/>
                    </a:solidFill>
                  </a:tcPr>
                </a:tc>
                <a:extLst>
                  <a:ext uri="{0D108BD9-81ED-4DB2-BD59-A6C34878D82A}">
                    <a16:rowId xmlns:a16="http://schemas.microsoft.com/office/drawing/2014/main" val="10003"/>
                  </a:ext>
                </a:extLst>
              </a:tr>
              <a:tr h="111369">
                <a:tc>
                  <a:txBody>
                    <a:bodyPr/>
                    <a:lstStyle/>
                    <a:p>
                      <a:pPr algn="l" defTabSz="457200">
                        <a:defRPr sz="1800"/>
                      </a:pPr>
                      <a:r>
                        <a:rPr sz="700">
                          <a:sym typeface="Calibri"/>
                        </a:rPr>
                        <a:t>INCOME/SUPPORT FOR PROJECT</a:t>
                      </a:r>
                    </a:p>
                  </a:txBody>
                  <a:tcPr marL="6551" marR="6551" marT="6551" marB="6551" anchor="b" horzOverflow="overflow">
                    <a:solidFill>
                      <a:srgbClr val="F3F9FA"/>
                    </a:solidFill>
                  </a:tcPr>
                </a:tc>
                <a:tc>
                  <a:txBody>
                    <a:bodyPr/>
                    <a:lstStyle/>
                    <a:p>
                      <a:pPr algn="l" defTabSz="457200">
                        <a:defRPr sz="1800"/>
                      </a:pPr>
                      <a:r>
                        <a:rPr sz="700">
                          <a:sym typeface="Calibri"/>
                        </a:rPr>
                        <a:t>TOTAL</a:t>
                      </a:r>
                    </a:p>
                  </a:txBody>
                  <a:tcPr marL="6551" marR="6551" marT="6551" marB="6551" anchor="b" horzOverflow="overflow">
                    <a:solidFill>
                      <a:srgbClr val="F3F9FA"/>
                    </a:solidFill>
                  </a:tcPr>
                </a:tc>
                <a:tc>
                  <a:txBody>
                    <a:bodyPr/>
                    <a:lstStyle/>
                    <a:p>
                      <a:pPr algn="l" defTabSz="457200">
                        <a:defRPr sz="1800"/>
                      </a:pPr>
                      <a:r>
                        <a:rPr sz="700">
                          <a:sym typeface="Calibri"/>
                        </a:rPr>
                        <a:t>DETAIL</a:t>
                      </a:r>
                    </a:p>
                  </a:txBody>
                  <a:tcPr marL="6551" marR="6551" marT="6551" marB="6551" anchor="b" horzOverflow="overflow">
                    <a:solidFill>
                      <a:srgbClr val="F3F9FA"/>
                    </a:solidFill>
                  </a:tcPr>
                </a:tc>
                <a:extLst>
                  <a:ext uri="{0D108BD9-81ED-4DB2-BD59-A6C34878D82A}">
                    <a16:rowId xmlns:a16="http://schemas.microsoft.com/office/drawing/2014/main" val="10004"/>
                  </a:ext>
                </a:extLst>
              </a:tr>
              <a:tr h="111369">
                <a:tc>
                  <a:txBody>
                    <a:bodyPr/>
                    <a:lstStyle/>
                    <a:p>
                      <a:pPr algn="l" defTabSz="457200">
                        <a:defRPr sz="700">
                          <a:sym typeface="Calibri"/>
                        </a:defRPr>
                      </a:pPr>
                      <a:endParaRPr/>
                    </a:p>
                  </a:txBody>
                  <a:tcPr marL="6551" marR="6551" marT="6551" marB="6551" anchor="b" horzOverflow="overflow">
                    <a:solidFill>
                      <a:srgbClr val="F3F9FA"/>
                    </a:solidFill>
                  </a:tcPr>
                </a:tc>
                <a:tc>
                  <a:txBody>
                    <a:bodyPr/>
                    <a:lstStyle/>
                    <a:p>
                      <a:pPr algn="l" defTabSz="457200">
                        <a:defRPr sz="700">
                          <a:sym typeface="Calibri"/>
                        </a:defRPr>
                      </a:pPr>
                      <a:endParaRPr/>
                    </a:p>
                  </a:txBody>
                  <a:tcPr marL="6551" marR="6551" marT="6551" marB="6551" anchor="b" horzOverflow="overflow">
                    <a:solidFill>
                      <a:srgbClr val="F3F9FA"/>
                    </a:solidFill>
                  </a:tcPr>
                </a:tc>
                <a:tc>
                  <a:txBody>
                    <a:bodyPr/>
                    <a:lstStyle/>
                    <a:p>
                      <a:pPr algn="l" defTabSz="457200">
                        <a:defRPr sz="700">
                          <a:sym typeface="Calibri"/>
                        </a:defRPr>
                      </a:pPr>
                      <a:endParaRPr/>
                    </a:p>
                  </a:txBody>
                  <a:tcPr marL="6551" marR="6551" marT="6551" marB="6551" anchor="b" horzOverflow="overflow">
                    <a:solidFill>
                      <a:srgbClr val="F3F9FA"/>
                    </a:solidFill>
                  </a:tcPr>
                </a:tc>
                <a:extLst>
                  <a:ext uri="{0D108BD9-81ED-4DB2-BD59-A6C34878D82A}">
                    <a16:rowId xmlns:a16="http://schemas.microsoft.com/office/drawing/2014/main" val="10005"/>
                  </a:ext>
                </a:extLst>
              </a:tr>
              <a:tr h="111369">
                <a:tc>
                  <a:txBody>
                    <a:bodyPr/>
                    <a:lstStyle/>
                    <a:p>
                      <a:pPr algn="l" defTabSz="457200">
                        <a:defRPr sz="1800"/>
                      </a:pPr>
                      <a:r>
                        <a:rPr sz="700">
                          <a:sym typeface="Calibri"/>
                        </a:rPr>
                        <a:t>Contributions:</a:t>
                      </a:r>
                    </a:p>
                  </a:txBody>
                  <a:tcPr marL="6551" marR="6551" marT="6551" marB="6551" anchor="b" horzOverflow="overflow">
                    <a:solidFill>
                      <a:srgbClr val="F3F9FA"/>
                    </a:solidFill>
                  </a:tcPr>
                </a:tc>
                <a:tc>
                  <a:txBody>
                    <a:bodyPr/>
                    <a:lstStyle/>
                    <a:p>
                      <a:pPr algn="l" defTabSz="457200">
                        <a:defRPr sz="700" b="1">
                          <a:sym typeface="Calibri"/>
                        </a:defRPr>
                      </a:pPr>
                      <a:endParaRPr/>
                    </a:p>
                  </a:txBody>
                  <a:tcPr marL="6551" marR="6551" marT="6551" marB="6551" anchor="b" horzOverflow="overflow">
                    <a:solidFill>
                      <a:srgbClr val="F3F9FA"/>
                    </a:solidFill>
                  </a:tcPr>
                </a:tc>
                <a:tc>
                  <a:txBody>
                    <a:bodyPr/>
                    <a:lstStyle/>
                    <a:p>
                      <a:pPr algn="l" defTabSz="457200">
                        <a:defRPr sz="700" b="1">
                          <a:sym typeface="Calibri"/>
                        </a:defRPr>
                      </a:pPr>
                      <a:endParaRPr/>
                    </a:p>
                  </a:txBody>
                  <a:tcPr marL="6551" marR="6551" marT="6551" marB="6551" anchor="b" horzOverflow="overflow">
                    <a:solidFill>
                      <a:srgbClr val="F3F9FA"/>
                    </a:solidFill>
                  </a:tcPr>
                </a:tc>
                <a:extLst>
                  <a:ext uri="{0D108BD9-81ED-4DB2-BD59-A6C34878D82A}">
                    <a16:rowId xmlns:a16="http://schemas.microsoft.com/office/drawing/2014/main" val="10006"/>
                  </a:ext>
                </a:extLst>
              </a:tr>
              <a:tr h="111369">
                <a:tc>
                  <a:txBody>
                    <a:bodyPr/>
                    <a:lstStyle/>
                    <a:p>
                      <a:pPr algn="l" defTabSz="457200">
                        <a:defRPr sz="1800"/>
                      </a:pPr>
                      <a:r>
                        <a:rPr sz="700">
                          <a:sym typeface="Calibri"/>
                        </a:rPr>
                        <a:t>Individual Contributions</a:t>
                      </a:r>
                    </a:p>
                  </a:txBody>
                  <a:tcPr marL="6551" marR="6551" marT="6551" marB="6551" anchor="b" horzOverflow="overflow">
                    <a:solidFill>
                      <a:srgbClr val="F3F9FA"/>
                    </a:solidFill>
                  </a:tcPr>
                </a:tc>
                <a:tc>
                  <a:txBody>
                    <a:bodyPr/>
                    <a:lstStyle/>
                    <a:p>
                      <a:pPr algn="l" defTabSz="457200">
                        <a:defRPr sz="1800"/>
                      </a:pPr>
                      <a:r>
                        <a:rPr sz="700">
                          <a:sym typeface="Calibri"/>
                        </a:rPr>
                        <a:t> </a:t>
                      </a:r>
                    </a:p>
                  </a:txBody>
                  <a:tcPr marL="6551" marR="6551" marT="6551" marB="6551" anchor="b" horzOverflow="overflow">
                    <a:solidFill>
                      <a:srgbClr val="F3F9FA"/>
                    </a:solidFill>
                  </a:tcPr>
                </a:tc>
                <a:tc>
                  <a:txBody>
                    <a:bodyPr/>
                    <a:lstStyle/>
                    <a:p>
                      <a:pPr algn="l" defTabSz="457200">
                        <a:defRPr sz="1800"/>
                      </a:pPr>
                      <a:r>
                        <a:rPr sz="700">
                          <a:sym typeface="Calibri"/>
                        </a:rPr>
                        <a:t> </a:t>
                      </a:r>
                    </a:p>
                  </a:txBody>
                  <a:tcPr marL="6551" marR="6551" marT="6551" marB="6551" anchor="b" horzOverflow="overflow">
                    <a:solidFill>
                      <a:srgbClr val="F3F9FA"/>
                    </a:solidFill>
                  </a:tcPr>
                </a:tc>
                <a:extLst>
                  <a:ext uri="{0D108BD9-81ED-4DB2-BD59-A6C34878D82A}">
                    <a16:rowId xmlns:a16="http://schemas.microsoft.com/office/drawing/2014/main" val="10007"/>
                  </a:ext>
                </a:extLst>
              </a:tr>
              <a:tr h="111369">
                <a:tc>
                  <a:txBody>
                    <a:bodyPr/>
                    <a:lstStyle/>
                    <a:p>
                      <a:pPr algn="l" defTabSz="457200">
                        <a:defRPr sz="1800"/>
                      </a:pPr>
                      <a:r>
                        <a:rPr sz="700">
                          <a:sym typeface="Calibri"/>
                        </a:rPr>
                        <a:t>In-Kind Donations</a:t>
                      </a:r>
                    </a:p>
                  </a:txBody>
                  <a:tcPr marL="6551" marR="6551" marT="6551" marB="6551" anchor="b" horzOverflow="overflow">
                    <a:solidFill>
                      <a:srgbClr val="F3F9FA"/>
                    </a:solidFill>
                  </a:tcPr>
                </a:tc>
                <a:tc>
                  <a:txBody>
                    <a:bodyPr/>
                    <a:lstStyle/>
                    <a:p>
                      <a:pPr algn="l" defTabSz="457200">
                        <a:defRPr sz="1800"/>
                      </a:pPr>
                      <a:r>
                        <a:rPr sz="700">
                          <a:sym typeface="Calibri"/>
                        </a:rPr>
                        <a:t> </a:t>
                      </a:r>
                    </a:p>
                  </a:txBody>
                  <a:tcPr marL="6551" marR="6551" marT="6551" marB="6551" anchor="b" horzOverflow="overflow">
                    <a:solidFill>
                      <a:srgbClr val="F3F9FA"/>
                    </a:solidFill>
                  </a:tcPr>
                </a:tc>
                <a:tc>
                  <a:txBody>
                    <a:bodyPr/>
                    <a:lstStyle/>
                    <a:p>
                      <a:pPr algn="l" defTabSz="457200">
                        <a:defRPr sz="1800"/>
                      </a:pPr>
                      <a:r>
                        <a:rPr sz="700">
                          <a:sym typeface="Calibri"/>
                        </a:rPr>
                        <a:t> </a:t>
                      </a:r>
                    </a:p>
                  </a:txBody>
                  <a:tcPr marL="6551" marR="6551" marT="6551" marB="6551" anchor="b" horzOverflow="overflow">
                    <a:solidFill>
                      <a:srgbClr val="F3F9FA"/>
                    </a:solidFill>
                  </a:tcPr>
                </a:tc>
                <a:extLst>
                  <a:ext uri="{0D108BD9-81ED-4DB2-BD59-A6C34878D82A}">
                    <a16:rowId xmlns:a16="http://schemas.microsoft.com/office/drawing/2014/main" val="10008"/>
                  </a:ext>
                </a:extLst>
              </a:tr>
              <a:tr h="111369">
                <a:tc>
                  <a:txBody>
                    <a:bodyPr/>
                    <a:lstStyle/>
                    <a:p>
                      <a:pPr algn="l" defTabSz="457200">
                        <a:defRPr sz="1800"/>
                      </a:pPr>
                      <a:r>
                        <a:rPr sz="700">
                          <a:sym typeface="Calibri"/>
                        </a:rPr>
                        <a:t>Other:</a:t>
                      </a:r>
                    </a:p>
                  </a:txBody>
                  <a:tcPr marL="6551" marR="6551" marT="6551" marB="6551" anchor="b" horzOverflow="overflow">
                    <a:solidFill>
                      <a:srgbClr val="F3F9FA"/>
                    </a:solidFill>
                  </a:tcPr>
                </a:tc>
                <a:tc>
                  <a:txBody>
                    <a:bodyPr/>
                    <a:lstStyle/>
                    <a:p>
                      <a:pPr algn="l" defTabSz="457200">
                        <a:defRPr sz="1800"/>
                      </a:pPr>
                      <a:r>
                        <a:rPr sz="700">
                          <a:sym typeface="Calibri"/>
                        </a:rPr>
                        <a:t> </a:t>
                      </a:r>
                    </a:p>
                  </a:txBody>
                  <a:tcPr marL="6551" marR="6551" marT="6551" marB="6551" anchor="b" horzOverflow="overflow">
                    <a:solidFill>
                      <a:srgbClr val="F3F9FA"/>
                    </a:solidFill>
                  </a:tcPr>
                </a:tc>
                <a:tc>
                  <a:txBody>
                    <a:bodyPr/>
                    <a:lstStyle/>
                    <a:p>
                      <a:pPr algn="l" defTabSz="457200">
                        <a:defRPr sz="1800"/>
                      </a:pPr>
                      <a:r>
                        <a:rPr sz="700">
                          <a:sym typeface="Calibri"/>
                        </a:rPr>
                        <a:t>(Describe)</a:t>
                      </a:r>
                    </a:p>
                  </a:txBody>
                  <a:tcPr marL="6551" marR="6551" marT="6551" marB="6551" anchor="b" horzOverflow="overflow">
                    <a:solidFill>
                      <a:srgbClr val="F3F9FA"/>
                    </a:solidFill>
                  </a:tcPr>
                </a:tc>
                <a:extLst>
                  <a:ext uri="{0D108BD9-81ED-4DB2-BD59-A6C34878D82A}">
                    <a16:rowId xmlns:a16="http://schemas.microsoft.com/office/drawing/2014/main" val="10009"/>
                  </a:ext>
                </a:extLst>
              </a:tr>
              <a:tr h="111369">
                <a:tc>
                  <a:txBody>
                    <a:bodyPr/>
                    <a:lstStyle/>
                    <a:p>
                      <a:pPr defTabSz="457200">
                        <a:defRPr sz="1800"/>
                      </a:pPr>
                      <a:r>
                        <a:rPr sz="700">
                          <a:sym typeface="Calibri"/>
                        </a:rPr>
                        <a:t>Total</a:t>
                      </a:r>
                    </a:p>
                  </a:txBody>
                  <a:tcPr marL="6551" marR="6551" marT="6551" marB="6551" anchor="b" horzOverflow="overflow">
                    <a:solidFill>
                      <a:srgbClr val="F3F9FA"/>
                    </a:solidFill>
                  </a:tcPr>
                </a:tc>
                <a:tc>
                  <a:txBody>
                    <a:bodyPr/>
                    <a:lstStyle/>
                    <a:p>
                      <a:pPr algn="l" defTabSz="457200">
                        <a:defRPr sz="1800"/>
                      </a:pPr>
                      <a:r>
                        <a:rPr sz="700">
                          <a:sym typeface="Calibri"/>
                        </a:rPr>
                        <a:t>$</a:t>
                      </a:r>
                    </a:p>
                  </a:txBody>
                  <a:tcPr marL="6551" marR="6551" marT="6551" marB="6551" anchor="b" horzOverflow="overflow">
                    <a:solidFill>
                      <a:srgbClr val="F3F9FA"/>
                    </a:solidFill>
                  </a:tcPr>
                </a:tc>
                <a:tc>
                  <a:txBody>
                    <a:bodyPr/>
                    <a:lstStyle/>
                    <a:p>
                      <a:pPr algn="l" defTabSz="457200">
                        <a:defRPr sz="700" b="1">
                          <a:sym typeface="Calibri"/>
                        </a:defRPr>
                      </a:pPr>
                      <a:endParaRPr/>
                    </a:p>
                  </a:txBody>
                  <a:tcPr marL="6551" marR="6551" marT="6551" marB="6551" anchor="b" horzOverflow="overflow">
                    <a:solidFill>
                      <a:srgbClr val="F3F9FA"/>
                    </a:solidFill>
                  </a:tcPr>
                </a:tc>
                <a:extLst>
                  <a:ext uri="{0D108BD9-81ED-4DB2-BD59-A6C34878D82A}">
                    <a16:rowId xmlns:a16="http://schemas.microsoft.com/office/drawing/2014/main" val="10010"/>
                  </a:ext>
                </a:extLst>
              </a:tr>
              <a:tr h="111369">
                <a:tc>
                  <a:txBody>
                    <a:bodyPr/>
                    <a:lstStyle/>
                    <a:p>
                      <a:pPr defTabSz="457200">
                        <a:defRPr sz="700">
                          <a:sym typeface="Calibri"/>
                        </a:defRPr>
                      </a:pPr>
                      <a:endParaRPr/>
                    </a:p>
                  </a:txBody>
                  <a:tcPr marL="6551" marR="6551" marT="6551" marB="6551" anchor="b" horzOverflow="overflow">
                    <a:solidFill>
                      <a:srgbClr val="F3F9FA"/>
                    </a:solidFill>
                  </a:tcPr>
                </a:tc>
                <a:tc>
                  <a:txBody>
                    <a:bodyPr/>
                    <a:lstStyle/>
                    <a:p>
                      <a:pPr algn="l" defTabSz="457200">
                        <a:defRPr sz="700">
                          <a:sym typeface="Calibri"/>
                        </a:defRPr>
                      </a:pPr>
                      <a:endParaRPr/>
                    </a:p>
                  </a:txBody>
                  <a:tcPr marL="6551" marR="6551" marT="6551" marB="6551" anchor="b" horzOverflow="overflow">
                    <a:solidFill>
                      <a:srgbClr val="F3F9FA"/>
                    </a:solidFill>
                  </a:tcPr>
                </a:tc>
                <a:tc>
                  <a:txBody>
                    <a:bodyPr/>
                    <a:lstStyle/>
                    <a:p>
                      <a:pPr algn="l" defTabSz="457200">
                        <a:defRPr sz="700">
                          <a:sym typeface="Calibri"/>
                        </a:defRPr>
                      </a:pPr>
                      <a:endParaRPr/>
                    </a:p>
                  </a:txBody>
                  <a:tcPr marL="6551" marR="6551" marT="6551" marB="6551" anchor="b" horzOverflow="overflow">
                    <a:solidFill>
                      <a:srgbClr val="F3F9FA"/>
                    </a:solidFill>
                  </a:tcPr>
                </a:tc>
                <a:extLst>
                  <a:ext uri="{0D108BD9-81ED-4DB2-BD59-A6C34878D82A}">
                    <a16:rowId xmlns:a16="http://schemas.microsoft.com/office/drawing/2014/main" val="10011"/>
                  </a:ext>
                </a:extLst>
              </a:tr>
              <a:tr h="101600">
                <a:tc>
                  <a:txBody>
                    <a:bodyPr/>
                    <a:lstStyle/>
                    <a:p>
                      <a:pPr algn="l" defTabSz="457200">
                        <a:defRPr sz="1800"/>
                      </a:pPr>
                      <a:r>
                        <a:rPr sz="700">
                          <a:sym typeface="Calibri"/>
                        </a:rPr>
                        <a:t>Government Grants:</a:t>
                      </a:r>
                    </a:p>
                  </a:txBody>
                  <a:tcPr marL="6551" marR="6551" marT="6551" marB="6551" anchor="b" horzOverflow="overflow">
                    <a:solidFill>
                      <a:srgbClr val="F3F9FA"/>
                    </a:solidFill>
                  </a:tcPr>
                </a:tc>
                <a:tc>
                  <a:txBody>
                    <a:bodyPr/>
                    <a:lstStyle/>
                    <a:p>
                      <a:pPr algn="l" defTabSz="457200">
                        <a:defRPr sz="700" b="1">
                          <a:sym typeface="Calibri"/>
                        </a:defRPr>
                      </a:pPr>
                      <a:endParaRPr/>
                    </a:p>
                  </a:txBody>
                  <a:tcPr marL="6551" marR="6551" marT="6551" marB="6551" anchor="b" horzOverflow="overflow">
                    <a:solidFill>
                      <a:srgbClr val="F3F9FA"/>
                    </a:solidFill>
                  </a:tcPr>
                </a:tc>
                <a:tc>
                  <a:txBody>
                    <a:bodyPr/>
                    <a:lstStyle/>
                    <a:p>
                      <a:pPr algn="l" defTabSz="457200">
                        <a:defRPr sz="700" b="1">
                          <a:sym typeface="Calibri"/>
                        </a:defRPr>
                      </a:pPr>
                      <a:endParaRPr/>
                    </a:p>
                  </a:txBody>
                  <a:tcPr marL="6551" marR="6551" marT="6551" marB="6551" anchor="b" horzOverflow="overflow">
                    <a:solidFill>
                      <a:srgbClr val="F3F9FA"/>
                    </a:solidFill>
                  </a:tcPr>
                </a:tc>
                <a:extLst>
                  <a:ext uri="{0D108BD9-81ED-4DB2-BD59-A6C34878D82A}">
                    <a16:rowId xmlns:a16="http://schemas.microsoft.com/office/drawing/2014/main" val="10012"/>
                  </a:ext>
                </a:extLst>
              </a:tr>
              <a:tr h="111369">
                <a:tc>
                  <a:txBody>
                    <a:bodyPr/>
                    <a:lstStyle/>
                    <a:p>
                      <a:pPr algn="l" defTabSz="457200">
                        <a:defRPr sz="1800"/>
                      </a:pPr>
                      <a:r>
                        <a:rPr sz="700">
                          <a:sym typeface="Calibri"/>
                        </a:rPr>
                        <a:t>xxx</a:t>
                      </a:r>
                    </a:p>
                  </a:txBody>
                  <a:tcPr marL="6551" marR="6551" marT="6551" marB="6551" anchor="b" horzOverflow="overflow">
                    <a:solidFill>
                      <a:srgbClr val="F3F9FA"/>
                    </a:solidFill>
                  </a:tcPr>
                </a:tc>
                <a:tc>
                  <a:txBody>
                    <a:bodyPr/>
                    <a:lstStyle/>
                    <a:p>
                      <a:pPr algn="l" defTabSz="457200">
                        <a:defRPr sz="1800"/>
                      </a:pPr>
                      <a:r>
                        <a:rPr sz="700">
                          <a:sym typeface="Calibri"/>
                        </a:rPr>
                        <a:t> </a:t>
                      </a:r>
                    </a:p>
                  </a:txBody>
                  <a:tcPr marL="6551" marR="6551" marT="6551" marB="6551" anchor="b" horzOverflow="overflow">
                    <a:solidFill>
                      <a:srgbClr val="F3F9FA"/>
                    </a:solidFill>
                  </a:tcPr>
                </a:tc>
                <a:tc>
                  <a:txBody>
                    <a:bodyPr/>
                    <a:lstStyle/>
                    <a:p>
                      <a:pPr algn="l" defTabSz="457200">
                        <a:defRPr sz="1800"/>
                      </a:pPr>
                      <a:r>
                        <a:rPr sz="700">
                          <a:sym typeface="Calibri"/>
                        </a:rPr>
                        <a:t> </a:t>
                      </a:r>
                    </a:p>
                  </a:txBody>
                  <a:tcPr marL="6551" marR="6551" marT="6551" marB="6551" anchor="b" horzOverflow="overflow">
                    <a:solidFill>
                      <a:srgbClr val="F3F9FA"/>
                    </a:solidFill>
                  </a:tcPr>
                </a:tc>
                <a:extLst>
                  <a:ext uri="{0D108BD9-81ED-4DB2-BD59-A6C34878D82A}">
                    <a16:rowId xmlns:a16="http://schemas.microsoft.com/office/drawing/2014/main" val="10013"/>
                  </a:ext>
                </a:extLst>
              </a:tr>
              <a:tr h="111369">
                <a:tc>
                  <a:txBody>
                    <a:bodyPr/>
                    <a:lstStyle/>
                    <a:p>
                      <a:pPr algn="l" defTabSz="457200">
                        <a:defRPr sz="1800"/>
                      </a:pPr>
                      <a:r>
                        <a:rPr sz="700">
                          <a:sym typeface="Calibri"/>
                        </a:rPr>
                        <a:t>xxx</a:t>
                      </a:r>
                    </a:p>
                  </a:txBody>
                  <a:tcPr marL="6551" marR="6551" marT="6551" marB="6551" anchor="b" horzOverflow="overflow">
                    <a:solidFill>
                      <a:srgbClr val="F3F9FA"/>
                    </a:solidFill>
                  </a:tcPr>
                </a:tc>
                <a:tc>
                  <a:txBody>
                    <a:bodyPr/>
                    <a:lstStyle/>
                    <a:p>
                      <a:pPr algn="l" defTabSz="457200">
                        <a:defRPr sz="1800"/>
                      </a:pPr>
                      <a:r>
                        <a:rPr sz="700">
                          <a:sym typeface="Calibri"/>
                        </a:rPr>
                        <a:t> </a:t>
                      </a:r>
                    </a:p>
                  </a:txBody>
                  <a:tcPr marL="6551" marR="6551" marT="6551" marB="6551" anchor="b" horzOverflow="overflow">
                    <a:solidFill>
                      <a:srgbClr val="F3F9FA"/>
                    </a:solidFill>
                  </a:tcPr>
                </a:tc>
                <a:tc>
                  <a:txBody>
                    <a:bodyPr/>
                    <a:lstStyle/>
                    <a:p>
                      <a:pPr algn="l" defTabSz="457200">
                        <a:defRPr sz="1800"/>
                      </a:pPr>
                      <a:r>
                        <a:rPr sz="700">
                          <a:sym typeface="Calibri"/>
                        </a:rPr>
                        <a:t> </a:t>
                      </a:r>
                    </a:p>
                  </a:txBody>
                  <a:tcPr marL="6551" marR="6551" marT="6551" marB="6551" anchor="b" horzOverflow="overflow">
                    <a:solidFill>
                      <a:srgbClr val="F3F9FA"/>
                    </a:solidFill>
                  </a:tcPr>
                </a:tc>
                <a:extLst>
                  <a:ext uri="{0D108BD9-81ED-4DB2-BD59-A6C34878D82A}">
                    <a16:rowId xmlns:a16="http://schemas.microsoft.com/office/drawing/2014/main" val="10014"/>
                  </a:ext>
                </a:extLst>
              </a:tr>
              <a:tr h="111369">
                <a:tc>
                  <a:txBody>
                    <a:bodyPr/>
                    <a:lstStyle/>
                    <a:p>
                      <a:pPr algn="l" defTabSz="457200">
                        <a:defRPr sz="1800"/>
                      </a:pPr>
                      <a:r>
                        <a:rPr sz="700">
                          <a:sym typeface="Calibri"/>
                        </a:rPr>
                        <a:t>xxx</a:t>
                      </a:r>
                    </a:p>
                  </a:txBody>
                  <a:tcPr marL="6551" marR="6551" marT="6551" marB="6551" anchor="b" horzOverflow="overflow">
                    <a:solidFill>
                      <a:srgbClr val="F3F9FA"/>
                    </a:solidFill>
                  </a:tcPr>
                </a:tc>
                <a:tc>
                  <a:txBody>
                    <a:bodyPr/>
                    <a:lstStyle/>
                    <a:p>
                      <a:pPr algn="l" defTabSz="457200">
                        <a:defRPr sz="1800"/>
                      </a:pPr>
                      <a:r>
                        <a:rPr sz="700">
                          <a:sym typeface="Calibri"/>
                        </a:rPr>
                        <a:t> </a:t>
                      </a:r>
                    </a:p>
                  </a:txBody>
                  <a:tcPr marL="6551" marR="6551" marT="6551" marB="6551" anchor="b" horzOverflow="overflow">
                    <a:solidFill>
                      <a:srgbClr val="F3F9FA"/>
                    </a:solidFill>
                  </a:tcPr>
                </a:tc>
                <a:tc>
                  <a:txBody>
                    <a:bodyPr/>
                    <a:lstStyle/>
                    <a:p>
                      <a:pPr algn="l" defTabSz="457200">
                        <a:defRPr sz="1800"/>
                      </a:pPr>
                      <a:r>
                        <a:rPr sz="700">
                          <a:sym typeface="Calibri"/>
                        </a:rPr>
                        <a:t> </a:t>
                      </a:r>
                    </a:p>
                  </a:txBody>
                  <a:tcPr marL="6551" marR="6551" marT="6551" marB="6551" anchor="b" horzOverflow="overflow">
                    <a:solidFill>
                      <a:srgbClr val="F3F9FA"/>
                    </a:solidFill>
                  </a:tcPr>
                </a:tc>
                <a:extLst>
                  <a:ext uri="{0D108BD9-81ED-4DB2-BD59-A6C34878D82A}">
                    <a16:rowId xmlns:a16="http://schemas.microsoft.com/office/drawing/2014/main" val="10015"/>
                  </a:ext>
                </a:extLst>
              </a:tr>
              <a:tr h="111369">
                <a:tc>
                  <a:txBody>
                    <a:bodyPr/>
                    <a:lstStyle/>
                    <a:p>
                      <a:pPr defTabSz="457200">
                        <a:defRPr sz="1800"/>
                      </a:pPr>
                      <a:r>
                        <a:rPr sz="700">
                          <a:sym typeface="Calibri"/>
                        </a:rPr>
                        <a:t>Total</a:t>
                      </a:r>
                    </a:p>
                  </a:txBody>
                  <a:tcPr marL="6551" marR="6551" marT="6551" marB="6551" anchor="b" horzOverflow="overflow">
                    <a:solidFill>
                      <a:srgbClr val="F3F9FA"/>
                    </a:solidFill>
                  </a:tcPr>
                </a:tc>
                <a:tc>
                  <a:txBody>
                    <a:bodyPr/>
                    <a:lstStyle/>
                    <a:p>
                      <a:pPr algn="l" defTabSz="457200">
                        <a:defRPr sz="1800"/>
                      </a:pPr>
                      <a:r>
                        <a:rPr sz="700">
                          <a:sym typeface="Calibri"/>
                        </a:rPr>
                        <a:t>$</a:t>
                      </a:r>
                    </a:p>
                  </a:txBody>
                  <a:tcPr marL="6551" marR="6551" marT="6551" marB="6551" anchor="b" horzOverflow="overflow">
                    <a:solidFill>
                      <a:srgbClr val="F3F9FA"/>
                    </a:solidFill>
                  </a:tcPr>
                </a:tc>
                <a:tc>
                  <a:txBody>
                    <a:bodyPr/>
                    <a:lstStyle/>
                    <a:p>
                      <a:pPr algn="l" defTabSz="457200">
                        <a:defRPr sz="700" b="1">
                          <a:sym typeface="Calibri"/>
                        </a:defRPr>
                      </a:pPr>
                      <a:endParaRPr/>
                    </a:p>
                  </a:txBody>
                  <a:tcPr marL="6551" marR="6551" marT="6551" marB="6551" anchor="b" horzOverflow="overflow">
                    <a:solidFill>
                      <a:srgbClr val="F3F9FA"/>
                    </a:solidFill>
                  </a:tcPr>
                </a:tc>
                <a:extLst>
                  <a:ext uri="{0D108BD9-81ED-4DB2-BD59-A6C34878D82A}">
                    <a16:rowId xmlns:a16="http://schemas.microsoft.com/office/drawing/2014/main" val="10016"/>
                  </a:ext>
                </a:extLst>
              </a:tr>
              <a:tr h="111369">
                <a:tc>
                  <a:txBody>
                    <a:bodyPr/>
                    <a:lstStyle/>
                    <a:p>
                      <a:pPr defTabSz="457200">
                        <a:defRPr sz="700">
                          <a:sym typeface="Calibri"/>
                        </a:defRPr>
                      </a:pPr>
                      <a:endParaRPr/>
                    </a:p>
                  </a:txBody>
                  <a:tcPr marL="6551" marR="6551" marT="6551" marB="6551" anchor="b" horzOverflow="overflow">
                    <a:solidFill>
                      <a:srgbClr val="F3F9FA"/>
                    </a:solidFill>
                  </a:tcPr>
                </a:tc>
                <a:tc>
                  <a:txBody>
                    <a:bodyPr/>
                    <a:lstStyle/>
                    <a:p>
                      <a:pPr algn="l" defTabSz="457200">
                        <a:defRPr sz="700">
                          <a:sym typeface="Calibri"/>
                        </a:defRPr>
                      </a:pPr>
                      <a:endParaRPr/>
                    </a:p>
                  </a:txBody>
                  <a:tcPr marL="6551" marR="6551" marT="6551" marB="6551" anchor="b" horzOverflow="overflow">
                    <a:solidFill>
                      <a:srgbClr val="F3F9FA"/>
                    </a:solidFill>
                  </a:tcPr>
                </a:tc>
                <a:tc>
                  <a:txBody>
                    <a:bodyPr/>
                    <a:lstStyle/>
                    <a:p>
                      <a:pPr algn="l" defTabSz="457200">
                        <a:defRPr sz="700">
                          <a:sym typeface="Calibri"/>
                        </a:defRPr>
                      </a:pPr>
                      <a:endParaRPr/>
                    </a:p>
                  </a:txBody>
                  <a:tcPr marL="6551" marR="6551" marT="6551" marB="6551" anchor="b" horzOverflow="overflow">
                    <a:solidFill>
                      <a:srgbClr val="F3F9FA"/>
                    </a:solidFill>
                  </a:tcPr>
                </a:tc>
                <a:extLst>
                  <a:ext uri="{0D108BD9-81ED-4DB2-BD59-A6C34878D82A}">
                    <a16:rowId xmlns:a16="http://schemas.microsoft.com/office/drawing/2014/main" val="10017"/>
                  </a:ext>
                </a:extLst>
              </a:tr>
              <a:tr h="111369">
                <a:tc>
                  <a:txBody>
                    <a:bodyPr/>
                    <a:lstStyle/>
                    <a:p>
                      <a:pPr algn="l" defTabSz="457200">
                        <a:defRPr sz="1800"/>
                      </a:pPr>
                      <a:r>
                        <a:rPr sz="700">
                          <a:sym typeface="Calibri"/>
                        </a:rPr>
                        <a:t>Foundations:</a:t>
                      </a:r>
                    </a:p>
                  </a:txBody>
                  <a:tcPr marL="6551" marR="6551" marT="6551" marB="6551" anchor="b" horzOverflow="overflow">
                    <a:solidFill>
                      <a:srgbClr val="F3F9FA"/>
                    </a:solidFill>
                  </a:tcPr>
                </a:tc>
                <a:tc>
                  <a:txBody>
                    <a:bodyPr/>
                    <a:lstStyle/>
                    <a:p>
                      <a:pPr algn="l" defTabSz="457200">
                        <a:defRPr sz="700" b="1">
                          <a:sym typeface="Calibri"/>
                        </a:defRPr>
                      </a:pPr>
                      <a:endParaRPr/>
                    </a:p>
                  </a:txBody>
                  <a:tcPr marL="6551" marR="6551" marT="6551" marB="6551" anchor="b" horzOverflow="overflow">
                    <a:solidFill>
                      <a:srgbClr val="F3F9FA"/>
                    </a:solidFill>
                  </a:tcPr>
                </a:tc>
                <a:tc>
                  <a:txBody>
                    <a:bodyPr/>
                    <a:lstStyle/>
                    <a:p>
                      <a:pPr algn="l" defTabSz="457200">
                        <a:defRPr sz="700" b="1">
                          <a:sym typeface="Calibri"/>
                        </a:defRPr>
                      </a:pPr>
                      <a:endParaRPr/>
                    </a:p>
                  </a:txBody>
                  <a:tcPr marL="6551" marR="6551" marT="6551" marB="6551" anchor="b" horzOverflow="overflow">
                    <a:solidFill>
                      <a:srgbClr val="F3F9FA"/>
                    </a:solidFill>
                  </a:tcPr>
                </a:tc>
                <a:extLst>
                  <a:ext uri="{0D108BD9-81ED-4DB2-BD59-A6C34878D82A}">
                    <a16:rowId xmlns:a16="http://schemas.microsoft.com/office/drawing/2014/main" val="10018"/>
                  </a:ext>
                </a:extLst>
              </a:tr>
              <a:tr h="111369">
                <a:tc>
                  <a:txBody>
                    <a:bodyPr/>
                    <a:lstStyle/>
                    <a:p>
                      <a:pPr algn="l" defTabSz="457200">
                        <a:defRPr sz="1800"/>
                      </a:pPr>
                      <a:r>
                        <a:rPr sz="700">
                          <a:sym typeface="Calibri"/>
                        </a:rPr>
                        <a:t>xxx</a:t>
                      </a:r>
                    </a:p>
                  </a:txBody>
                  <a:tcPr marL="6551" marR="6551" marT="6551" marB="6551" anchor="b" horzOverflow="overflow">
                    <a:solidFill>
                      <a:srgbClr val="F3F9FA"/>
                    </a:solidFill>
                  </a:tcPr>
                </a:tc>
                <a:tc>
                  <a:txBody>
                    <a:bodyPr/>
                    <a:lstStyle/>
                    <a:p>
                      <a:pPr algn="l" defTabSz="457200">
                        <a:defRPr sz="1800"/>
                      </a:pPr>
                      <a:r>
                        <a:rPr sz="700">
                          <a:sym typeface="Calibri"/>
                        </a:rPr>
                        <a:t> </a:t>
                      </a:r>
                    </a:p>
                  </a:txBody>
                  <a:tcPr marL="6551" marR="6551" marT="6551" marB="6551" anchor="b" horzOverflow="overflow">
                    <a:solidFill>
                      <a:srgbClr val="F3F9FA"/>
                    </a:solidFill>
                  </a:tcPr>
                </a:tc>
                <a:tc>
                  <a:txBody>
                    <a:bodyPr/>
                    <a:lstStyle/>
                    <a:p>
                      <a:pPr algn="l" defTabSz="457200">
                        <a:defRPr sz="1800"/>
                      </a:pPr>
                      <a:r>
                        <a:rPr sz="700">
                          <a:sym typeface="Calibri"/>
                        </a:rPr>
                        <a:t> </a:t>
                      </a:r>
                    </a:p>
                  </a:txBody>
                  <a:tcPr marL="6551" marR="6551" marT="6551" marB="6551" anchor="b" horzOverflow="overflow">
                    <a:solidFill>
                      <a:srgbClr val="F3F9FA"/>
                    </a:solidFill>
                  </a:tcPr>
                </a:tc>
                <a:extLst>
                  <a:ext uri="{0D108BD9-81ED-4DB2-BD59-A6C34878D82A}">
                    <a16:rowId xmlns:a16="http://schemas.microsoft.com/office/drawing/2014/main" val="10019"/>
                  </a:ext>
                </a:extLst>
              </a:tr>
              <a:tr h="111369">
                <a:tc>
                  <a:txBody>
                    <a:bodyPr/>
                    <a:lstStyle/>
                    <a:p>
                      <a:pPr algn="l" defTabSz="457200">
                        <a:defRPr sz="1800"/>
                      </a:pPr>
                      <a:r>
                        <a:rPr sz="700">
                          <a:sym typeface="Calibri"/>
                        </a:rPr>
                        <a:t>xxx</a:t>
                      </a:r>
                    </a:p>
                  </a:txBody>
                  <a:tcPr marL="6551" marR="6551" marT="6551" marB="6551" anchor="b" horzOverflow="overflow">
                    <a:solidFill>
                      <a:srgbClr val="F3F9FA"/>
                    </a:solidFill>
                  </a:tcPr>
                </a:tc>
                <a:tc>
                  <a:txBody>
                    <a:bodyPr/>
                    <a:lstStyle/>
                    <a:p>
                      <a:pPr algn="l" defTabSz="457200">
                        <a:defRPr sz="1800"/>
                      </a:pPr>
                      <a:r>
                        <a:rPr sz="700">
                          <a:sym typeface="Calibri"/>
                        </a:rPr>
                        <a:t> </a:t>
                      </a:r>
                    </a:p>
                  </a:txBody>
                  <a:tcPr marL="6551" marR="6551" marT="6551" marB="6551" anchor="b" horzOverflow="overflow">
                    <a:solidFill>
                      <a:srgbClr val="F3F9FA"/>
                    </a:solidFill>
                  </a:tcPr>
                </a:tc>
                <a:tc>
                  <a:txBody>
                    <a:bodyPr/>
                    <a:lstStyle/>
                    <a:p>
                      <a:pPr algn="l" defTabSz="457200">
                        <a:defRPr sz="1800"/>
                      </a:pPr>
                      <a:r>
                        <a:rPr sz="700">
                          <a:sym typeface="Calibri"/>
                        </a:rPr>
                        <a:t> </a:t>
                      </a:r>
                    </a:p>
                  </a:txBody>
                  <a:tcPr marL="6551" marR="6551" marT="6551" marB="6551" anchor="b" horzOverflow="overflow">
                    <a:solidFill>
                      <a:srgbClr val="F3F9FA"/>
                    </a:solidFill>
                  </a:tcPr>
                </a:tc>
                <a:extLst>
                  <a:ext uri="{0D108BD9-81ED-4DB2-BD59-A6C34878D82A}">
                    <a16:rowId xmlns:a16="http://schemas.microsoft.com/office/drawing/2014/main" val="10020"/>
                  </a:ext>
                </a:extLst>
              </a:tr>
              <a:tr h="111369">
                <a:tc>
                  <a:txBody>
                    <a:bodyPr/>
                    <a:lstStyle/>
                    <a:p>
                      <a:pPr algn="l" defTabSz="457200">
                        <a:defRPr sz="1800"/>
                      </a:pPr>
                      <a:r>
                        <a:rPr sz="700">
                          <a:sym typeface="Calibri"/>
                        </a:rPr>
                        <a:t>xxx</a:t>
                      </a:r>
                    </a:p>
                  </a:txBody>
                  <a:tcPr marL="6551" marR="6551" marT="6551" marB="6551" anchor="b" horzOverflow="overflow">
                    <a:solidFill>
                      <a:srgbClr val="F3F9FA"/>
                    </a:solidFill>
                  </a:tcPr>
                </a:tc>
                <a:tc>
                  <a:txBody>
                    <a:bodyPr/>
                    <a:lstStyle/>
                    <a:p>
                      <a:pPr algn="l" defTabSz="457200">
                        <a:defRPr sz="1800"/>
                      </a:pPr>
                      <a:r>
                        <a:rPr sz="700">
                          <a:sym typeface="Calibri"/>
                        </a:rPr>
                        <a:t> </a:t>
                      </a:r>
                    </a:p>
                  </a:txBody>
                  <a:tcPr marL="6551" marR="6551" marT="6551" marB="6551" anchor="b" horzOverflow="overflow">
                    <a:solidFill>
                      <a:srgbClr val="F3F9FA"/>
                    </a:solidFill>
                  </a:tcPr>
                </a:tc>
                <a:tc>
                  <a:txBody>
                    <a:bodyPr/>
                    <a:lstStyle/>
                    <a:p>
                      <a:pPr algn="l" defTabSz="457200">
                        <a:defRPr sz="1800"/>
                      </a:pPr>
                      <a:r>
                        <a:rPr sz="700">
                          <a:sym typeface="Calibri"/>
                        </a:rPr>
                        <a:t> </a:t>
                      </a:r>
                    </a:p>
                  </a:txBody>
                  <a:tcPr marL="6551" marR="6551" marT="6551" marB="6551" anchor="b" horzOverflow="overflow">
                    <a:solidFill>
                      <a:srgbClr val="F3F9FA"/>
                    </a:solidFill>
                  </a:tcPr>
                </a:tc>
                <a:extLst>
                  <a:ext uri="{0D108BD9-81ED-4DB2-BD59-A6C34878D82A}">
                    <a16:rowId xmlns:a16="http://schemas.microsoft.com/office/drawing/2014/main" val="10021"/>
                  </a:ext>
                </a:extLst>
              </a:tr>
              <a:tr h="111369">
                <a:tc>
                  <a:txBody>
                    <a:bodyPr/>
                    <a:lstStyle/>
                    <a:p>
                      <a:pPr defTabSz="457200">
                        <a:defRPr sz="1800"/>
                      </a:pPr>
                      <a:r>
                        <a:rPr sz="700">
                          <a:sym typeface="Calibri"/>
                        </a:rPr>
                        <a:t>Total</a:t>
                      </a:r>
                    </a:p>
                  </a:txBody>
                  <a:tcPr marL="6551" marR="6551" marT="6551" marB="6551" anchor="b" horzOverflow="overflow">
                    <a:solidFill>
                      <a:srgbClr val="F3F9FA"/>
                    </a:solidFill>
                  </a:tcPr>
                </a:tc>
                <a:tc>
                  <a:txBody>
                    <a:bodyPr/>
                    <a:lstStyle/>
                    <a:p>
                      <a:pPr algn="l" defTabSz="457200">
                        <a:defRPr sz="1800"/>
                      </a:pPr>
                      <a:r>
                        <a:rPr sz="700">
                          <a:sym typeface="Calibri"/>
                        </a:rPr>
                        <a:t>$</a:t>
                      </a:r>
                    </a:p>
                  </a:txBody>
                  <a:tcPr marL="6551" marR="6551" marT="6551" marB="6551" anchor="b" horzOverflow="overflow">
                    <a:solidFill>
                      <a:srgbClr val="F3F9FA"/>
                    </a:solidFill>
                  </a:tcPr>
                </a:tc>
                <a:tc>
                  <a:txBody>
                    <a:bodyPr/>
                    <a:lstStyle/>
                    <a:p>
                      <a:pPr algn="l" defTabSz="457200">
                        <a:defRPr sz="700" b="1">
                          <a:sym typeface="Calibri"/>
                        </a:defRPr>
                      </a:pPr>
                      <a:endParaRPr/>
                    </a:p>
                  </a:txBody>
                  <a:tcPr marL="6551" marR="6551" marT="6551" marB="6551" anchor="b" horzOverflow="overflow">
                    <a:solidFill>
                      <a:srgbClr val="F3F9FA"/>
                    </a:solidFill>
                  </a:tcPr>
                </a:tc>
                <a:extLst>
                  <a:ext uri="{0D108BD9-81ED-4DB2-BD59-A6C34878D82A}">
                    <a16:rowId xmlns:a16="http://schemas.microsoft.com/office/drawing/2014/main" val="10022"/>
                  </a:ext>
                </a:extLst>
              </a:tr>
              <a:tr h="111369">
                <a:tc>
                  <a:txBody>
                    <a:bodyPr/>
                    <a:lstStyle/>
                    <a:p>
                      <a:pPr defTabSz="457200">
                        <a:defRPr sz="700" b="1">
                          <a:sym typeface="Calibri"/>
                        </a:defRPr>
                      </a:pPr>
                      <a:endParaRPr/>
                    </a:p>
                  </a:txBody>
                  <a:tcPr marL="6551" marR="6551" marT="6551" marB="6551" anchor="b" horzOverflow="overflow">
                    <a:solidFill>
                      <a:srgbClr val="F3F9FA"/>
                    </a:solidFill>
                  </a:tcPr>
                </a:tc>
                <a:tc>
                  <a:txBody>
                    <a:bodyPr/>
                    <a:lstStyle/>
                    <a:p>
                      <a:pPr algn="l" defTabSz="457200">
                        <a:defRPr sz="700" b="1">
                          <a:sym typeface="Calibri"/>
                        </a:defRPr>
                      </a:pPr>
                      <a:endParaRPr/>
                    </a:p>
                  </a:txBody>
                  <a:tcPr marL="6551" marR="6551" marT="6551" marB="6551" anchor="b" horzOverflow="overflow">
                    <a:solidFill>
                      <a:srgbClr val="F3F9FA"/>
                    </a:solidFill>
                  </a:tcPr>
                </a:tc>
                <a:tc>
                  <a:txBody>
                    <a:bodyPr/>
                    <a:lstStyle/>
                    <a:p>
                      <a:pPr algn="l" defTabSz="457200">
                        <a:defRPr sz="700" b="1">
                          <a:sym typeface="Calibri"/>
                        </a:defRPr>
                      </a:pPr>
                      <a:endParaRPr/>
                    </a:p>
                  </a:txBody>
                  <a:tcPr marL="6551" marR="6551" marT="6551" marB="6551" anchor="b" horzOverflow="overflow">
                    <a:solidFill>
                      <a:srgbClr val="F3F9FA"/>
                    </a:solidFill>
                  </a:tcPr>
                </a:tc>
                <a:extLst>
                  <a:ext uri="{0D108BD9-81ED-4DB2-BD59-A6C34878D82A}">
                    <a16:rowId xmlns:a16="http://schemas.microsoft.com/office/drawing/2014/main" val="10023"/>
                  </a:ext>
                </a:extLst>
              </a:tr>
              <a:tr h="111369">
                <a:tc>
                  <a:txBody>
                    <a:bodyPr/>
                    <a:lstStyle/>
                    <a:p>
                      <a:pPr algn="l" defTabSz="457200">
                        <a:defRPr sz="1800"/>
                      </a:pPr>
                      <a:r>
                        <a:rPr sz="700">
                          <a:sym typeface="Calibri"/>
                        </a:rPr>
                        <a:t>Corporations:</a:t>
                      </a:r>
                    </a:p>
                  </a:txBody>
                  <a:tcPr marL="6551" marR="6551" marT="6551" marB="6551" anchor="b" horzOverflow="overflow">
                    <a:solidFill>
                      <a:srgbClr val="F3F9FA"/>
                    </a:solidFill>
                  </a:tcPr>
                </a:tc>
                <a:tc>
                  <a:txBody>
                    <a:bodyPr/>
                    <a:lstStyle/>
                    <a:p>
                      <a:pPr algn="l" defTabSz="457200">
                        <a:defRPr sz="700">
                          <a:sym typeface="Calibri"/>
                        </a:defRPr>
                      </a:pPr>
                      <a:endParaRPr/>
                    </a:p>
                  </a:txBody>
                  <a:tcPr marL="6551" marR="6551" marT="6551" marB="6551" anchor="b" horzOverflow="overflow">
                    <a:solidFill>
                      <a:srgbClr val="F3F9FA"/>
                    </a:solidFill>
                  </a:tcPr>
                </a:tc>
                <a:tc>
                  <a:txBody>
                    <a:bodyPr/>
                    <a:lstStyle/>
                    <a:p>
                      <a:pPr algn="l" defTabSz="457200">
                        <a:defRPr sz="700">
                          <a:sym typeface="Calibri"/>
                        </a:defRPr>
                      </a:pPr>
                      <a:endParaRPr/>
                    </a:p>
                  </a:txBody>
                  <a:tcPr marL="6551" marR="6551" marT="6551" marB="6551" anchor="b" horzOverflow="overflow">
                    <a:solidFill>
                      <a:srgbClr val="F3F9FA"/>
                    </a:solidFill>
                  </a:tcPr>
                </a:tc>
                <a:extLst>
                  <a:ext uri="{0D108BD9-81ED-4DB2-BD59-A6C34878D82A}">
                    <a16:rowId xmlns:a16="http://schemas.microsoft.com/office/drawing/2014/main" val="10024"/>
                  </a:ext>
                </a:extLst>
              </a:tr>
              <a:tr h="111369">
                <a:tc>
                  <a:txBody>
                    <a:bodyPr/>
                    <a:lstStyle/>
                    <a:p>
                      <a:pPr algn="l" defTabSz="457200">
                        <a:defRPr sz="1800"/>
                      </a:pPr>
                      <a:r>
                        <a:rPr sz="700">
                          <a:sym typeface="Calibri"/>
                        </a:rPr>
                        <a:t>xxx</a:t>
                      </a:r>
                    </a:p>
                  </a:txBody>
                  <a:tcPr marL="6551" marR="6551" marT="6551" marB="6551" anchor="b" horzOverflow="overflow">
                    <a:solidFill>
                      <a:srgbClr val="F3F9FA"/>
                    </a:solidFill>
                  </a:tcPr>
                </a:tc>
                <a:tc>
                  <a:txBody>
                    <a:bodyPr/>
                    <a:lstStyle/>
                    <a:p>
                      <a:pPr algn="l" defTabSz="457200">
                        <a:defRPr sz="1800"/>
                      </a:pPr>
                      <a:r>
                        <a:rPr sz="700">
                          <a:sym typeface="Calibri"/>
                        </a:rPr>
                        <a:t> </a:t>
                      </a:r>
                    </a:p>
                  </a:txBody>
                  <a:tcPr marL="6551" marR="6551" marT="6551" marB="6551" anchor="b" horzOverflow="overflow">
                    <a:solidFill>
                      <a:srgbClr val="F3F9FA"/>
                    </a:solidFill>
                  </a:tcPr>
                </a:tc>
                <a:tc>
                  <a:txBody>
                    <a:bodyPr/>
                    <a:lstStyle/>
                    <a:p>
                      <a:pPr algn="l" defTabSz="457200">
                        <a:defRPr sz="1800"/>
                      </a:pPr>
                      <a:r>
                        <a:rPr sz="700">
                          <a:sym typeface="Calibri"/>
                        </a:rPr>
                        <a:t> </a:t>
                      </a:r>
                    </a:p>
                  </a:txBody>
                  <a:tcPr marL="6551" marR="6551" marT="6551" marB="6551" anchor="b" horzOverflow="overflow">
                    <a:solidFill>
                      <a:srgbClr val="F3F9FA"/>
                    </a:solidFill>
                  </a:tcPr>
                </a:tc>
                <a:extLst>
                  <a:ext uri="{0D108BD9-81ED-4DB2-BD59-A6C34878D82A}">
                    <a16:rowId xmlns:a16="http://schemas.microsoft.com/office/drawing/2014/main" val="10025"/>
                  </a:ext>
                </a:extLst>
              </a:tr>
              <a:tr h="111369">
                <a:tc>
                  <a:txBody>
                    <a:bodyPr/>
                    <a:lstStyle/>
                    <a:p>
                      <a:pPr algn="l" defTabSz="457200">
                        <a:defRPr sz="1800"/>
                      </a:pPr>
                      <a:r>
                        <a:rPr sz="700">
                          <a:sym typeface="Calibri"/>
                        </a:rPr>
                        <a:t>xxx</a:t>
                      </a:r>
                    </a:p>
                  </a:txBody>
                  <a:tcPr marL="6551" marR="6551" marT="6551" marB="6551" anchor="b" horzOverflow="overflow">
                    <a:solidFill>
                      <a:srgbClr val="F3F9FA"/>
                    </a:solidFill>
                  </a:tcPr>
                </a:tc>
                <a:tc>
                  <a:txBody>
                    <a:bodyPr/>
                    <a:lstStyle/>
                    <a:p>
                      <a:pPr algn="l" defTabSz="457200">
                        <a:defRPr sz="1800"/>
                      </a:pPr>
                      <a:r>
                        <a:rPr sz="700">
                          <a:sym typeface="Calibri"/>
                        </a:rPr>
                        <a:t> </a:t>
                      </a:r>
                    </a:p>
                  </a:txBody>
                  <a:tcPr marL="6551" marR="6551" marT="6551" marB="6551" anchor="b" horzOverflow="overflow">
                    <a:solidFill>
                      <a:srgbClr val="F3F9FA"/>
                    </a:solidFill>
                  </a:tcPr>
                </a:tc>
                <a:tc>
                  <a:txBody>
                    <a:bodyPr/>
                    <a:lstStyle/>
                    <a:p>
                      <a:pPr algn="l" defTabSz="457200">
                        <a:defRPr sz="1800"/>
                      </a:pPr>
                      <a:r>
                        <a:rPr sz="700">
                          <a:sym typeface="Calibri"/>
                        </a:rPr>
                        <a:t> </a:t>
                      </a:r>
                    </a:p>
                  </a:txBody>
                  <a:tcPr marL="6551" marR="6551" marT="6551" marB="6551" anchor="b" horzOverflow="overflow">
                    <a:solidFill>
                      <a:srgbClr val="F3F9FA"/>
                    </a:solidFill>
                  </a:tcPr>
                </a:tc>
                <a:extLst>
                  <a:ext uri="{0D108BD9-81ED-4DB2-BD59-A6C34878D82A}">
                    <a16:rowId xmlns:a16="http://schemas.microsoft.com/office/drawing/2014/main" val="10026"/>
                  </a:ext>
                </a:extLst>
              </a:tr>
              <a:tr h="111369">
                <a:tc>
                  <a:txBody>
                    <a:bodyPr/>
                    <a:lstStyle/>
                    <a:p>
                      <a:pPr algn="l" defTabSz="457200">
                        <a:defRPr sz="1800"/>
                      </a:pPr>
                      <a:r>
                        <a:rPr sz="700">
                          <a:sym typeface="Calibri"/>
                        </a:rPr>
                        <a:t>xxx</a:t>
                      </a:r>
                    </a:p>
                  </a:txBody>
                  <a:tcPr marL="6551" marR="6551" marT="6551" marB="6551" anchor="b" horzOverflow="overflow">
                    <a:solidFill>
                      <a:srgbClr val="F3F9FA"/>
                    </a:solidFill>
                  </a:tcPr>
                </a:tc>
                <a:tc>
                  <a:txBody>
                    <a:bodyPr/>
                    <a:lstStyle/>
                    <a:p>
                      <a:pPr algn="l" defTabSz="457200">
                        <a:defRPr sz="1800"/>
                      </a:pPr>
                      <a:r>
                        <a:rPr sz="700">
                          <a:sym typeface="Calibri"/>
                        </a:rPr>
                        <a:t> </a:t>
                      </a:r>
                    </a:p>
                  </a:txBody>
                  <a:tcPr marL="6551" marR="6551" marT="6551" marB="6551" anchor="b" horzOverflow="overflow">
                    <a:solidFill>
                      <a:srgbClr val="F3F9FA"/>
                    </a:solidFill>
                  </a:tcPr>
                </a:tc>
                <a:tc>
                  <a:txBody>
                    <a:bodyPr/>
                    <a:lstStyle/>
                    <a:p>
                      <a:pPr algn="l" defTabSz="457200">
                        <a:defRPr sz="1800"/>
                      </a:pPr>
                      <a:r>
                        <a:rPr sz="700">
                          <a:sym typeface="Calibri"/>
                        </a:rPr>
                        <a:t> </a:t>
                      </a:r>
                    </a:p>
                  </a:txBody>
                  <a:tcPr marL="6551" marR="6551" marT="6551" marB="6551" anchor="b" horzOverflow="overflow">
                    <a:solidFill>
                      <a:srgbClr val="F3F9FA"/>
                    </a:solidFill>
                  </a:tcPr>
                </a:tc>
                <a:extLst>
                  <a:ext uri="{0D108BD9-81ED-4DB2-BD59-A6C34878D82A}">
                    <a16:rowId xmlns:a16="http://schemas.microsoft.com/office/drawing/2014/main" val="10027"/>
                  </a:ext>
                </a:extLst>
              </a:tr>
              <a:tr h="111369">
                <a:tc>
                  <a:txBody>
                    <a:bodyPr/>
                    <a:lstStyle/>
                    <a:p>
                      <a:pPr defTabSz="457200">
                        <a:defRPr sz="1800"/>
                      </a:pPr>
                      <a:r>
                        <a:rPr sz="700">
                          <a:sym typeface="Calibri"/>
                        </a:rPr>
                        <a:t>Total</a:t>
                      </a:r>
                    </a:p>
                  </a:txBody>
                  <a:tcPr marL="6551" marR="6551" marT="6551" marB="6551" anchor="b" horzOverflow="overflow">
                    <a:solidFill>
                      <a:srgbClr val="F3F9FA"/>
                    </a:solidFill>
                  </a:tcPr>
                </a:tc>
                <a:tc>
                  <a:txBody>
                    <a:bodyPr/>
                    <a:lstStyle/>
                    <a:p>
                      <a:pPr algn="l" defTabSz="457200">
                        <a:defRPr sz="1800"/>
                      </a:pPr>
                      <a:r>
                        <a:rPr sz="700">
                          <a:sym typeface="Calibri"/>
                        </a:rPr>
                        <a:t>$</a:t>
                      </a:r>
                    </a:p>
                  </a:txBody>
                  <a:tcPr marL="6551" marR="6551" marT="6551" marB="6551" anchor="b" horzOverflow="overflow">
                    <a:solidFill>
                      <a:srgbClr val="F3F9FA"/>
                    </a:solidFill>
                  </a:tcPr>
                </a:tc>
                <a:tc>
                  <a:txBody>
                    <a:bodyPr/>
                    <a:lstStyle/>
                    <a:p>
                      <a:pPr algn="l" defTabSz="457200">
                        <a:defRPr sz="700">
                          <a:sym typeface="Calibri"/>
                        </a:defRPr>
                      </a:pPr>
                      <a:endParaRPr/>
                    </a:p>
                  </a:txBody>
                  <a:tcPr marL="6551" marR="6551" marT="6551" marB="6551" anchor="b" horzOverflow="overflow">
                    <a:solidFill>
                      <a:srgbClr val="F3F9FA"/>
                    </a:solidFill>
                  </a:tcPr>
                </a:tc>
                <a:extLst>
                  <a:ext uri="{0D108BD9-81ED-4DB2-BD59-A6C34878D82A}">
                    <a16:rowId xmlns:a16="http://schemas.microsoft.com/office/drawing/2014/main" val="10028"/>
                  </a:ext>
                </a:extLst>
              </a:tr>
              <a:tr h="111369">
                <a:tc>
                  <a:txBody>
                    <a:bodyPr/>
                    <a:lstStyle/>
                    <a:p>
                      <a:pPr defTabSz="457200">
                        <a:defRPr sz="700">
                          <a:sym typeface="Calibri"/>
                        </a:defRPr>
                      </a:pPr>
                      <a:endParaRPr/>
                    </a:p>
                  </a:txBody>
                  <a:tcPr marL="6551" marR="6551" marT="6551" marB="6551" anchor="b" horzOverflow="overflow">
                    <a:solidFill>
                      <a:srgbClr val="F3F9FA"/>
                    </a:solidFill>
                  </a:tcPr>
                </a:tc>
                <a:tc>
                  <a:txBody>
                    <a:bodyPr/>
                    <a:lstStyle/>
                    <a:p>
                      <a:pPr algn="l" defTabSz="457200">
                        <a:defRPr sz="700">
                          <a:sym typeface="Calibri"/>
                        </a:defRPr>
                      </a:pPr>
                      <a:endParaRPr/>
                    </a:p>
                  </a:txBody>
                  <a:tcPr marL="6551" marR="6551" marT="6551" marB="6551" anchor="b" horzOverflow="overflow">
                    <a:solidFill>
                      <a:srgbClr val="F3F9FA"/>
                    </a:solidFill>
                  </a:tcPr>
                </a:tc>
                <a:tc>
                  <a:txBody>
                    <a:bodyPr/>
                    <a:lstStyle/>
                    <a:p>
                      <a:pPr algn="l" defTabSz="457200">
                        <a:defRPr sz="700" b="1">
                          <a:sym typeface="Calibri"/>
                        </a:defRPr>
                      </a:pPr>
                      <a:endParaRPr/>
                    </a:p>
                  </a:txBody>
                  <a:tcPr marL="6551" marR="6551" marT="6551" marB="6551" anchor="b" horzOverflow="overflow">
                    <a:solidFill>
                      <a:srgbClr val="F3F9FA"/>
                    </a:solidFill>
                  </a:tcPr>
                </a:tc>
                <a:extLst>
                  <a:ext uri="{0D108BD9-81ED-4DB2-BD59-A6C34878D82A}">
                    <a16:rowId xmlns:a16="http://schemas.microsoft.com/office/drawing/2014/main" val="10029"/>
                  </a:ext>
                </a:extLst>
              </a:tr>
              <a:tr h="111369">
                <a:tc>
                  <a:txBody>
                    <a:bodyPr/>
                    <a:lstStyle/>
                    <a:p>
                      <a:pPr algn="l" defTabSz="457200">
                        <a:defRPr sz="1800"/>
                      </a:pPr>
                      <a:r>
                        <a:rPr sz="700">
                          <a:sym typeface="Calibri"/>
                        </a:rPr>
                        <a:t>Performance Fees:</a:t>
                      </a:r>
                    </a:p>
                  </a:txBody>
                  <a:tcPr marL="6551" marR="6551" marT="6551" marB="6551" anchor="b" horzOverflow="overflow">
                    <a:solidFill>
                      <a:srgbClr val="F3F9FA"/>
                    </a:solidFill>
                  </a:tcPr>
                </a:tc>
                <a:tc>
                  <a:txBody>
                    <a:bodyPr/>
                    <a:lstStyle/>
                    <a:p>
                      <a:pPr algn="l" defTabSz="457200">
                        <a:defRPr sz="700" b="1">
                          <a:sym typeface="Calibri"/>
                        </a:defRPr>
                      </a:pPr>
                      <a:endParaRPr/>
                    </a:p>
                  </a:txBody>
                  <a:tcPr marL="6551" marR="6551" marT="6551" marB="6551" anchor="b" horzOverflow="overflow">
                    <a:solidFill>
                      <a:srgbClr val="F3F9FA"/>
                    </a:solidFill>
                  </a:tcPr>
                </a:tc>
                <a:tc>
                  <a:txBody>
                    <a:bodyPr/>
                    <a:lstStyle/>
                    <a:p>
                      <a:pPr algn="l" defTabSz="457200">
                        <a:defRPr sz="700">
                          <a:sym typeface="Calibri"/>
                        </a:defRPr>
                      </a:pPr>
                      <a:endParaRPr/>
                    </a:p>
                  </a:txBody>
                  <a:tcPr marL="6551" marR="6551" marT="6551" marB="6551" anchor="b" horzOverflow="overflow">
                    <a:solidFill>
                      <a:srgbClr val="F3F9FA"/>
                    </a:solidFill>
                  </a:tcPr>
                </a:tc>
                <a:extLst>
                  <a:ext uri="{0D108BD9-81ED-4DB2-BD59-A6C34878D82A}">
                    <a16:rowId xmlns:a16="http://schemas.microsoft.com/office/drawing/2014/main" val="10030"/>
                  </a:ext>
                </a:extLst>
              </a:tr>
              <a:tr h="111369">
                <a:tc>
                  <a:txBody>
                    <a:bodyPr/>
                    <a:lstStyle/>
                    <a:p>
                      <a:pPr algn="l" defTabSz="457200">
                        <a:defRPr sz="1800"/>
                      </a:pPr>
                      <a:r>
                        <a:rPr sz="700">
                          <a:sym typeface="Calibri"/>
                        </a:rPr>
                        <a:t>Ticket Sales</a:t>
                      </a:r>
                    </a:p>
                  </a:txBody>
                  <a:tcPr marL="6551" marR="6551" marT="6551" marB="6551" anchor="b" horzOverflow="overflow">
                    <a:solidFill>
                      <a:srgbClr val="F3F9FA"/>
                    </a:solidFill>
                  </a:tcPr>
                </a:tc>
                <a:tc>
                  <a:txBody>
                    <a:bodyPr/>
                    <a:lstStyle/>
                    <a:p>
                      <a:pPr algn="l" defTabSz="457200">
                        <a:defRPr sz="1800"/>
                      </a:pPr>
                      <a:r>
                        <a:rPr sz="700">
                          <a:sym typeface="Calibri"/>
                        </a:rPr>
                        <a:t> </a:t>
                      </a:r>
                    </a:p>
                  </a:txBody>
                  <a:tcPr marL="6551" marR="6551" marT="6551" marB="6551" anchor="b" horzOverflow="overflow">
                    <a:solidFill>
                      <a:srgbClr val="F3F9FA"/>
                    </a:solidFill>
                  </a:tcPr>
                </a:tc>
                <a:tc>
                  <a:txBody>
                    <a:bodyPr/>
                    <a:lstStyle/>
                    <a:p>
                      <a:pPr algn="l" defTabSz="457200">
                        <a:defRPr sz="1800"/>
                      </a:pPr>
                      <a:r>
                        <a:rPr sz="700">
                          <a:sym typeface="Calibri"/>
                        </a:rPr>
                        <a:t> </a:t>
                      </a:r>
                    </a:p>
                  </a:txBody>
                  <a:tcPr marL="6551" marR="6551" marT="6551" marB="6551" anchor="b" horzOverflow="overflow">
                    <a:solidFill>
                      <a:srgbClr val="F3F9FA"/>
                    </a:solidFill>
                  </a:tcPr>
                </a:tc>
                <a:extLst>
                  <a:ext uri="{0D108BD9-81ED-4DB2-BD59-A6C34878D82A}">
                    <a16:rowId xmlns:a16="http://schemas.microsoft.com/office/drawing/2014/main" val="10031"/>
                  </a:ext>
                </a:extLst>
              </a:tr>
              <a:tr h="111369">
                <a:tc>
                  <a:txBody>
                    <a:bodyPr/>
                    <a:lstStyle/>
                    <a:p>
                      <a:pPr algn="l" defTabSz="457200">
                        <a:defRPr sz="1800"/>
                      </a:pPr>
                      <a:r>
                        <a:rPr sz="700">
                          <a:sym typeface="Calibri"/>
                        </a:rPr>
                        <a:t>Merchandise</a:t>
                      </a:r>
                    </a:p>
                  </a:txBody>
                  <a:tcPr marL="6551" marR="6551" marT="6551" marB="6551" anchor="b" horzOverflow="overflow">
                    <a:solidFill>
                      <a:srgbClr val="F3F9FA"/>
                    </a:solidFill>
                  </a:tcPr>
                </a:tc>
                <a:tc>
                  <a:txBody>
                    <a:bodyPr/>
                    <a:lstStyle/>
                    <a:p>
                      <a:pPr algn="l" defTabSz="457200">
                        <a:defRPr sz="1800"/>
                      </a:pPr>
                      <a:r>
                        <a:rPr sz="700">
                          <a:sym typeface="Calibri"/>
                        </a:rPr>
                        <a:t> </a:t>
                      </a:r>
                    </a:p>
                  </a:txBody>
                  <a:tcPr marL="6551" marR="6551" marT="6551" marB="6551" anchor="b" horzOverflow="overflow">
                    <a:solidFill>
                      <a:srgbClr val="F3F9FA"/>
                    </a:solidFill>
                  </a:tcPr>
                </a:tc>
                <a:tc>
                  <a:txBody>
                    <a:bodyPr/>
                    <a:lstStyle/>
                    <a:p>
                      <a:pPr algn="l" defTabSz="457200">
                        <a:defRPr sz="1800"/>
                      </a:pPr>
                      <a:r>
                        <a:rPr sz="700">
                          <a:sym typeface="Calibri"/>
                        </a:rPr>
                        <a:t> </a:t>
                      </a:r>
                    </a:p>
                  </a:txBody>
                  <a:tcPr marL="6551" marR="6551" marT="6551" marB="6551" anchor="b" horzOverflow="overflow">
                    <a:solidFill>
                      <a:srgbClr val="F3F9FA"/>
                    </a:solidFill>
                  </a:tcPr>
                </a:tc>
                <a:extLst>
                  <a:ext uri="{0D108BD9-81ED-4DB2-BD59-A6C34878D82A}">
                    <a16:rowId xmlns:a16="http://schemas.microsoft.com/office/drawing/2014/main" val="10032"/>
                  </a:ext>
                </a:extLst>
              </a:tr>
              <a:tr h="111369">
                <a:tc>
                  <a:txBody>
                    <a:bodyPr/>
                    <a:lstStyle/>
                    <a:p>
                      <a:pPr algn="l" defTabSz="457200">
                        <a:defRPr sz="1800"/>
                      </a:pPr>
                      <a:r>
                        <a:rPr sz="700">
                          <a:sym typeface="Calibri"/>
                        </a:rPr>
                        <a:t>(Item)</a:t>
                      </a:r>
                    </a:p>
                  </a:txBody>
                  <a:tcPr marL="6551" marR="6551" marT="6551" marB="6551" anchor="b" horzOverflow="overflow">
                    <a:solidFill>
                      <a:srgbClr val="F3F9FA"/>
                    </a:solidFill>
                  </a:tcPr>
                </a:tc>
                <a:tc>
                  <a:txBody>
                    <a:bodyPr/>
                    <a:lstStyle/>
                    <a:p>
                      <a:pPr algn="l" defTabSz="457200">
                        <a:defRPr sz="1800"/>
                      </a:pPr>
                      <a:r>
                        <a:rPr sz="700">
                          <a:sym typeface="Calibri"/>
                        </a:rPr>
                        <a:t> </a:t>
                      </a:r>
                    </a:p>
                  </a:txBody>
                  <a:tcPr marL="6551" marR="6551" marT="6551" marB="6551" anchor="b" horzOverflow="overflow">
                    <a:solidFill>
                      <a:srgbClr val="F3F9FA"/>
                    </a:solidFill>
                  </a:tcPr>
                </a:tc>
                <a:tc>
                  <a:txBody>
                    <a:bodyPr/>
                    <a:lstStyle/>
                    <a:p>
                      <a:pPr algn="l" defTabSz="457200">
                        <a:defRPr sz="1800"/>
                      </a:pPr>
                      <a:r>
                        <a:rPr sz="700">
                          <a:sym typeface="Calibri"/>
                        </a:rPr>
                        <a:t>(Describe)</a:t>
                      </a:r>
                    </a:p>
                  </a:txBody>
                  <a:tcPr marL="6551" marR="6551" marT="6551" marB="6551" anchor="b" horzOverflow="overflow">
                    <a:solidFill>
                      <a:srgbClr val="F3F9FA"/>
                    </a:solidFill>
                  </a:tcPr>
                </a:tc>
                <a:extLst>
                  <a:ext uri="{0D108BD9-81ED-4DB2-BD59-A6C34878D82A}">
                    <a16:rowId xmlns:a16="http://schemas.microsoft.com/office/drawing/2014/main" val="10033"/>
                  </a:ext>
                </a:extLst>
              </a:tr>
              <a:tr h="111369">
                <a:tc>
                  <a:txBody>
                    <a:bodyPr/>
                    <a:lstStyle/>
                    <a:p>
                      <a:pPr algn="l" defTabSz="457200">
                        <a:defRPr sz="1800"/>
                      </a:pPr>
                      <a:r>
                        <a:rPr sz="700">
                          <a:sym typeface="Calibri"/>
                        </a:rPr>
                        <a:t>(Item)</a:t>
                      </a:r>
                    </a:p>
                  </a:txBody>
                  <a:tcPr marL="6551" marR="6551" marT="6551" marB="6551" anchor="b" horzOverflow="overflow">
                    <a:solidFill>
                      <a:srgbClr val="F3F9FA"/>
                    </a:solidFill>
                  </a:tcPr>
                </a:tc>
                <a:tc>
                  <a:txBody>
                    <a:bodyPr/>
                    <a:lstStyle/>
                    <a:p>
                      <a:pPr algn="l" defTabSz="457200">
                        <a:defRPr sz="1800"/>
                      </a:pPr>
                      <a:r>
                        <a:rPr sz="700">
                          <a:sym typeface="Calibri"/>
                        </a:rPr>
                        <a:t> </a:t>
                      </a:r>
                    </a:p>
                  </a:txBody>
                  <a:tcPr marL="6551" marR="6551" marT="6551" marB="6551" anchor="b" horzOverflow="overflow">
                    <a:solidFill>
                      <a:srgbClr val="F3F9FA"/>
                    </a:solidFill>
                  </a:tcPr>
                </a:tc>
                <a:tc>
                  <a:txBody>
                    <a:bodyPr/>
                    <a:lstStyle/>
                    <a:p>
                      <a:pPr algn="l" defTabSz="457200">
                        <a:defRPr sz="1800"/>
                      </a:pPr>
                      <a:r>
                        <a:rPr sz="700">
                          <a:sym typeface="Calibri"/>
                        </a:rPr>
                        <a:t>(Describe)</a:t>
                      </a:r>
                    </a:p>
                  </a:txBody>
                  <a:tcPr marL="6551" marR="6551" marT="6551" marB="6551" anchor="b" horzOverflow="overflow">
                    <a:solidFill>
                      <a:srgbClr val="F3F9FA"/>
                    </a:solidFill>
                  </a:tcPr>
                </a:tc>
                <a:extLst>
                  <a:ext uri="{0D108BD9-81ED-4DB2-BD59-A6C34878D82A}">
                    <a16:rowId xmlns:a16="http://schemas.microsoft.com/office/drawing/2014/main" val="10034"/>
                  </a:ext>
                </a:extLst>
              </a:tr>
              <a:tr h="111369">
                <a:tc>
                  <a:txBody>
                    <a:bodyPr/>
                    <a:lstStyle/>
                    <a:p>
                      <a:pPr algn="l" defTabSz="457200">
                        <a:defRPr sz="1800"/>
                      </a:pPr>
                      <a:r>
                        <a:rPr sz="700">
                          <a:sym typeface="Calibri"/>
                        </a:rPr>
                        <a:t>Other:</a:t>
                      </a:r>
                    </a:p>
                  </a:txBody>
                  <a:tcPr marL="6551" marR="6551" marT="6551" marB="6551" anchor="b" horzOverflow="overflow">
                    <a:solidFill>
                      <a:srgbClr val="F3F9FA"/>
                    </a:solidFill>
                  </a:tcPr>
                </a:tc>
                <a:tc>
                  <a:txBody>
                    <a:bodyPr/>
                    <a:lstStyle/>
                    <a:p>
                      <a:pPr algn="l" defTabSz="457200">
                        <a:defRPr sz="1800"/>
                      </a:pPr>
                      <a:r>
                        <a:rPr sz="700">
                          <a:sym typeface="Calibri"/>
                        </a:rPr>
                        <a:t> </a:t>
                      </a:r>
                    </a:p>
                  </a:txBody>
                  <a:tcPr marL="6551" marR="6551" marT="6551" marB="6551" anchor="b" horzOverflow="overflow">
                    <a:solidFill>
                      <a:srgbClr val="F3F9FA"/>
                    </a:solidFill>
                  </a:tcPr>
                </a:tc>
                <a:tc>
                  <a:txBody>
                    <a:bodyPr/>
                    <a:lstStyle/>
                    <a:p>
                      <a:pPr algn="l" defTabSz="457200">
                        <a:defRPr sz="1800"/>
                      </a:pPr>
                      <a:r>
                        <a:rPr sz="700">
                          <a:sym typeface="Calibri"/>
                        </a:rPr>
                        <a:t>(Describe)</a:t>
                      </a:r>
                    </a:p>
                  </a:txBody>
                  <a:tcPr marL="6551" marR="6551" marT="6551" marB="6551" anchor="b" horzOverflow="overflow">
                    <a:solidFill>
                      <a:srgbClr val="F3F9FA"/>
                    </a:solidFill>
                  </a:tcPr>
                </a:tc>
                <a:extLst>
                  <a:ext uri="{0D108BD9-81ED-4DB2-BD59-A6C34878D82A}">
                    <a16:rowId xmlns:a16="http://schemas.microsoft.com/office/drawing/2014/main" val="10035"/>
                  </a:ext>
                </a:extLst>
              </a:tr>
              <a:tr h="111369">
                <a:tc>
                  <a:txBody>
                    <a:bodyPr/>
                    <a:lstStyle/>
                    <a:p>
                      <a:pPr defTabSz="457200">
                        <a:defRPr sz="1800"/>
                      </a:pPr>
                      <a:r>
                        <a:rPr sz="700">
                          <a:sym typeface="Calibri"/>
                        </a:rPr>
                        <a:t>Total</a:t>
                      </a:r>
                    </a:p>
                  </a:txBody>
                  <a:tcPr marL="6551" marR="6551" marT="6551" marB="6551" anchor="b" horzOverflow="overflow">
                    <a:solidFill>
                      <a:srgbClr val="F3F9FA"/>
                    </a:solidFill>
                  </a:tcPr>
                </a:tc>
                <a:tc>
                  <a:txBody>
                    <a:bodyPr/>
                    <a:lstStyle/>
                    <a:p>
                      <a:pPr algn="l" defTabSz="457200">
                        <a:defRPr sz="1800"/>
                      </a:pPr>
                      <a:r>
                        <a:rPr sz="700">
                          <a:sym typeface="Calibri"/>
                        </a:rPr>
                        <a:t>$</a:t>
                      </a:r>
                    </a:p>
                  </a:txBody>
                  <a:tcPr marL="6551" marR="6551" marT="6551" marB="6551" anchor="b" horzOverflow="overflow">
                    <a:solidFill>
                      <a:srgbClr val="F3F9FA"/>
                    </a:solidFill>
                  </a:tcPr>
                </a:tc>
                <a:tc>
                  <a:txBody>
                    <a:bodyPr/>
                    <a:lstStyle/>
                    <a:p>
                      <a:pPr algn="l" defTabSz="457200">
                        <a:defRPr sz="700">
                          <a:sym typeface="Calibri"/>
                        </a:defRPr>
                      </a:pPr>
                      <a:endParaRPr/>
                    </a:p>
                  </a:txBody>
                  <a:tcPr marL="6551" marR="6551" marT="6551" marB="6551" anchor="b" horzOverflow="overflow">
                    <a:solidFill>
                      <a:srgbClr val="F3F9FA"/>
                    </a:solidFill>
                  </a:tcPr>
                </a:tc>
                <a:extLst>
                  <a:ext uri="{0D108BD9-81ED-4DB2-BD59-A6C34878D82A}">
                    <a16:rowId xmlns:a16="http://schemas.microsoft.com/office/drawing/2014/main" val="10036"/>
                  </a:ext>
                </a:extLst>
              </a:tr>
              <a:tr h="111369">
                <a:tc>
                  <a:txBody>
                    <a:bodyPr/>
                    <a:lstStyle/>
                    <a:p>
                      <a:pPr defTabSz="457200">
                        <a:defRPr sz="700" b="1">
                          <a:sym typeface="Calibri"/>
                        </a:defRPr>
                      </a:pPr>
                      <a:endParaRPr/>
                    </a:p>
                  </a:txBody>
                  <a:tcPr marL="6551" marR="6551" marT="6551" marB="6551" anchor="b" horzOverflow="overflow">
                    <a:solidFill>
                      <a:srgbClr val="F3F9FA"/>
                    </a:solidFill>
                  </a:tcPr>
                </a:tc>
                <a:tc>
                  <a:txBody>
                    <a:bodyPr/>
                    <a:lstStyle/>
                    <a:p>
                      <a:pPr algn="l" defTabSz="457200">
                        <a:defRPr sz="700">
                          <a:sym typeface="Calibri"/>
                        </a:defRPr>
                      </a:pPr>
                      <a:endParaRPr/>
                    </a:p>
                  </a:txBody>
                  <a:tcPr marL="6551" marR="6551" marT="6551" marB="6551" anchor="b" horzOverflow="overflow">
                    <a:solidFill>
                      <a:srgbClr val="F3F9FA"/>
                    </a:solidFill>
                  </a:tcPr>
                </a:tc>
                <a:tc>
                  <a:txBody>
                    <a:bodyPr/>
                    <a:lstStyle/>
                    <a:p>
                      <a:pPr algn="l" defTabSz="457200">
                        <a:defRPr sz="700">
                          <a:sym typeface="Calibri"/>
                        </a:defRPr>
                      </a:pPr>
                      <a:endParaRPr/>
                    </a:p>
                  </a:txBody>
                  <a:tcPr marL="6551" marR="6551" marT="6551" marB="6551" anchor="b" horzOverflow="overflow">
                    <a:solidFill>
                      <a:srgbClr val="F3F9FA"/>
                    </a:solidFill>
                  </a:tcPr>
                </a:tc>
                <a:extLst>
                  <a:ext uri="{0D108BD9-81ED-4DB2-BD59-A6C34878D82A}">
                    <a16:rowId xmlns:a16="http://schemas.microsoft.com/office/drawing/2014/main" val="10037"/>
                  </a:ext>
                </a:extLst>
              </a:tr>
              <a:tr h="111369">
                <a:tc>
                  <a:txBody>
                    <a:bodyPr/>
                    <a:lstStyle/>
                    <a:p>
                      <a:pPr defTabSz="457200">
                        <a:defRPr sz="1800"/>
                      </a:pPr>
                      <a:r>
                        <a:rPr sz="700" u="sng">
                          <a:sym typeface="Calibri"/>
                        </a:rPr>
                        <a:t>TOTAL INCOME:</a:t>
                      </a:r>
                    </a:p>
                  </a:txBody>
                  <a:tcPr marL="6551" marR="6551" marT="6551" marB="6551" anchor="b" horzOverflow="overflow">
                    <a:solidFill>
                      <a:srgbClr val="F3F9FA"/>
                    </a:solidFill>
                  </a:tcPr>
                </a:tc>
                <a:tc>
                  <a:txBody>
                    <a:bodyPr/>
                    <a:lstStyle/>
                    <a:p>
                      <a:pPr algn="l" defTabSz="457200">
                        <a:defRPr sz="1800"/>
                      </a:pPr>
                      <a:r>
                        <a:rPr sz="700">
                          <a:sym typeface="Calibri"/>
                        </a:rPr>
                        <a:t>$</a:t>
                      </a:r>
                    </a:p>
                  </a:txBody>
                  <a:tcPr marL="6551" marR="6551" marT="6551" marB="6551" anchor="b" horzOverflow="overflow">
                    <a:solidFill>
                      <a:srgbClr val="F3F9FA"/>
                    </a:solidFill>
                  </a:tcPr>
                </a:tc>
                <a:tc>
                  <a:txBody>
                    <a:bodyPr/>
                    <a:lstStyle/>
                    <a:p>
                      <a:pPr algn="l" defTabSz="457200">
                        <a:defRPr sz="1800"/>
                      </a:pPr>
                      <a:r>
                        <a:rPr sz="700">
                          <a:sym typeface="Calibri"/>
                        </a:rPr>
                        <a:t> </a:t>
                      </a:r>
                    </a:p>
                  </a:txBody>
                  <a:tcPr marL="6551" marR="6551" marT="6551" marB="6551" anchor="b" horzOverflow="overflow">
                    <a:solidFill>
                      <a:srgbClr val="F3F9FA"/>
                    </a:solidFill>
                  </a:tcPr>
                </a:tc>
                <a:extLst>
                  <a:ext uri="{0D108BD9-81ED-4DB2-BD59-A6C34878D82A}">
                    <a16:rowId xmlns:a16="http://schemas.microsoft.com/office/drawing/2014/main" val="10038"/>
                  </a:ext>
                </a:extLst>
              </a:tr>
            </a:tbl>
          </a:graphicData>
        </a:graphic>
      </p:graphicFrame>
      <p:graphicFrame>
        <p:nvGraphicFramePr>
          <p:cNvPr id="248" name="Table 4"/>
          <p:cNvGraphicFramePr/>
          <p:nvPr/>
        </p:nvGraphicFramePr>
        <p:xfrm>
          <a:off x="4572000" y="1860884"/>
          <a:ext cx="4283819" cy="4671492"/>
        </p:xfrm>
        <a:graphic>
          <a:graphicData uri="http://schemas.openxmlformats.org/drawingml/2006/table">
            <a:tbl>
              <a:tblPr>
                <a:tableStyleId>{4C3C2611-4C71-4FC5-86AE-919BDF0F9419}</a:tableStyleId>
              </a:tblPr>
              <a:tblGrid>
                <a:gridCol w="2412381">
                  <a:extLst>
                    <a:ext uri="{9D8B030D-6E8A-4147-A177-3AD203B41FA5}">
                      <a16:colId xmlns:a16="http://schemas.microsoft.com/office/drawing/2014/main" val="20000"/>
                    </a:ext>
                  </a:extLst>
                </a:gridCol>
                <a:gridCol w="738907">
                  <a:extLst>
                    <a:ext uri="{9D8B030D-6E8A-4147-A177-3AD203B41FA5}">
                      <a16:colId xmlns:a16="http://schemas.microsoft.com/office/drawing/2014/main" val="20001"/>
                    </a:ext>
                  </a:extLst>
                </a:gridCol>
                <a:gridCol w="1132531">
                  <a:extLst>
                    <a:ext uri="{9D8B030D-6E8A-4147-A177-3AD203B41FA5}">
                      <a16:colId xmlns:a16="http://schemas.microsoft.com/office/drawing/2014/main" val="20002"/>
                    </a:ext>
                  </a:extLst>
                </a:gridCol>
              </a:tblGrid>
              <a:tr h="122934">
                <a:tc>
                  <a:txBody>
                    <a:bodyPr/>
                    <a:lstStyle/>
                    <a:p>
                      <a:pPr algn="l" defTabSz="457200">
                        <a:defRPr sz="1800"/>
                      </a:pPr>
                      <a:r>
                        <a:rPr sz="700">
                          <a:sym typeface="Calibri"/>
                        </a:rPr>
                        <a:t>(Name)</a:t>
                      </a:r>
                    </a:p>
                  </a:txBody>
                  <a:tcPr marL="6736" marR="6736" marT="6736" marB="6736" anchor="b" horzOverflow="overflow">
                    <a:solidFill>
                      <a:srgbClr val="F3F9FA"/>
                    </a:solidFill>
                  </a:tcPr>
                </a:tc>
                <a:tc>
                  <a:txBody>
                    <a:bodyPr/>
                    <a:lstStyle/>
                    <a:p>
                      <a:pPr algn="l" defTabSz="457200">
                        <a:defRPr sz="700" b="1">
                          <a:sym typeface="Calibri"/>
                        </a:defRPr>
                      </a:pPr>
                      <a:endParaRPr/>
                    </a:p>
                  </a:txBody>
                  <a:tcPr marL="6736" marR="6736" marT="6736" marB="6736" anchor="b" horzOverflow="overflow">
                    <a:solidFill>
                      <a:srgbClr val="F3F9FA"/>
                    </a:solidFill>
                  </a:tcPr>
                </a:tc>
                <a:tc>
                  <a:txBody>
                    <a:bodyPr/>
                    <a:lstStyle/>
                    <a:p>
                      <a:pPr algn="l" defTabSz="457200">
                        <a:defRPr sz="700" b="1">
                          <a:sym typeface="Calibri"/>
                        </a:defRPr>
                      </a:pPr>
                      <a:endParaRPr/>
                    </a:p>
                  </a:txBody>
                  <a:tcPr marL="6736" marR="6736" marT="6736" marB="6736" anchor="b" horzOverflow="overflow">
                    <a:solidFill>
                      <a:srgbClr val="F3F9FA"/>
                    </a:solidFill>
                  </a:tcPr>
                </a:tc>
                <a:extLst>
                  <a:ext uri="{0D108BD9-81ED-4DB2-BD59-A6C34878D82A}">
                    <a16:rowId xmlns:a16="http://schemas.microsoft.com/office/drawing/2014/main" val="10000"/>
                  </a:ext>
                </a:extLst>
              </a:tr>
              <a:tr h="122934">
                <a:tc>
                  <a:txBody>
                    <a:bodyPr/>
                    <a:lstStyle/>
                    <a:p>
                      <a:pPr algn="l" defTabSz="457200">
                        <a:defRPr sz="1800"/>
                      </a:pPr>
                      <a:r>
                        <a:rPr sz="700">
                          <a:sym typeface="Calibri"/>
                        </a:rPr>
                        <a:t>East Bay Fund for Artists</a:t>
                      </a:r>
                    </a:p>
                  </a:txBody>
                  <a:tcPr marL="6736" marR="6736" marT="6736" marB="6736" anchor="b" horzOverflow="overflow">
                    <a:solidFill>
                      <a:srgbClr val="F3F9FA"/>
                    </a:solidFill>
                  </a:tcPr>
                </a:tc>
                <a:tc>
                  <a:txBody>
                    <a:bodyPr/>
                    <a:lstStyle/>
                    <a:p>
                      <a:pPr algn="l" defTabSz="457200">
                        <a:defRPr sz="700" b="1">
                          <a:sym typeface="Calibri"/>
                        </a:defRPr>
                      </a:pPr>
                      <a:endParaRPr/>
                    </a:p>
                  </a:txBody>
                  <a:tcPr marL="6736" marR="6736" marT="6736" marB="6736" anchor="b" horzOverflow="overflow">
                    <a:solidFill>
                      <a:srgbClr val="F3F9FA"/>
                    </a:solidFill>
                  </a:tcPr>
                </a:tc>
                <a:tc>
                  <a:txBody>
                    <a:bodyPr/>
                    <a:lstStyle/>
                    <a:p>
                      <a:pPr algn="l" defTabSz="457200">
                        <a:defRPr sz="700" b="1">
                          <a:sym typeface="Calibri"/>
                        </a:defRPr>
                      </a:pPr>
                      <a:endParaRPr/>
                    </a:p>
                  </a:txBody>
                  <a:tcPr marL="6736" marR="6736" marT="6736" marB="6736" anchor="b" horzOverflow="overflow">
                    <a:solidFill>
                      <a:srgbClr val="F3F9FA"/>
                    </a:solidFill>
                  </a:tcPr>
                </a:tc>
                <a:extLst>
                  <a:ext uri="{0D108BD9-81ED-4DB2-BD59-A6C34878D82A}">
                    <a16:rowId xmlns:a16="http://schemas.microsoft.com/office/drawing/2014/main" val="10001"/>
                  </a:ext>
                </a:extLst>
              </a:tr>
              <a:tr h="122934">
                <a:tc>
                  <a:txBody>
                    <a:bodyPr/>
                    <a:lstStyle/>
                    <a:p>
                      <a:pPr algn="l" defTabSz="457200">
                        <a:defRPr sz="1800"/>
                      </a:pPr>
                      <a:r>
                        <a:rPr sz="700">
                          <a:sym typeface="Calibri"/>
                        </a:rPr>
                        <a:t>Artist's Budget (year-year)</a:t>
                      </a:r>
                    </a:p>
                  </a:txBody>
                  <a:tcPr marL="6736" marR="6736" marT="6736" marB="6736" anchor="b" horzOverflow="overflow">
                    <a:solidFill>
                      <a:srgbClr val="F3F9FA"/>
                    </a:solidFill>
                  </a:tcPr>
                </a:tc>
                <a:tc>
                  <a:txBody>
                    <a:bodyPr/>
                    <a:lstStyle/>
                    <a:p>
                      <a:pPr algn="l" defTabSz="457200">
                        <a:defRPr sz="700" b="1">
                          <a:sym typeface="Calibri"/>
                        </a:defRPr>
                      </a:pPr>
                      <a:endParaRPr/>
                    </a:p>
                  </a:txBody>
                  <a:tcPr marL="6736" marR="6736" marT="6736" marB="6736" anchor="b" horzOverflow="overflow">
                    <a:solidFill>
                      <a:srgbClr val="F3F9FA"/>
                    </a:solidFill>
                  </a:tcPr>
                </a:tc>
                <a:tc>
                  <a:txBody>
                    <a:bodyPr/>
                    <a:lstStyle/>
                    <a:p>
                      <a:pPr algn="l" defTabSz="457200">
                        <a:defRPr sz="700" b="1">
                          <a:sym typeface="Calibri"/>
                        </a:defRPr>
                      </a:pPr>
                      <a:endParaRPr/>
                    </a:p>
                  </a:txBody>
                  <a:tcPr marL="6736" marR="6736" marT="6736" marB="6736" anchor="b" horzOverflow="overflow">
                    <a:solidFill>
                      <a:srgbClr val="F3F9FA"/>
                    </a:solidFill>
                  </a:tcPr>
                </a:tc>
                <a:extLst>
                  <a:ext uri="{0D108BD9-81ED-4DB2-BD59-A6C34878D82A}">
                    <a16:rowId xmlns:a16="http://schemas.microsoft.com/office/drawing/2014/main" val="10002"/>
                  </a:ext>
                </a:extLst>
              </a:tr>
              <a:tr h="122934">
                <a:tc>
                  <a:txBody>
                    <a:bodyPr/>
                    <a:lstStyle/>
                    <a:p>
                      <a:pPr algn="l" defTabSz="457200">
                        <a:defRPr sz="700">
                          <a:sym typeface="Calibri"/>
                        </a:defRPr>
                      </a:pPr>
                      <a:endParaRPr/>
                    </a:p>
                  </a:txBody>
                  <a:tcPr marL="6736" marR="6736" marT="6736" marB="6736" anchor="b" horzOverflow="overflow">
                    <a:solidFill>
                      <a:srgbClr val="F3F9FA"/>
                    </a:solidFill>
                  </a:tcPr>
                </a:tc>
                <a:tc>
                  <a:txBody>
                    <a:bodyPr/>
                    <a:lstStyle/>
                    <a:p>
                      <a:pPr algn="l" defTabSz="457200">
                        <a:defRPr sz="700">
                          <a:sym typeface="Calibri"/>
                        </a:defRPr>
                      </a:pPr>
                      <a:endParaRPr/>
                    </a:p>
                  </a:txBody>
                  <a:tcPr marL="6736" marR="6736" marT="6736" marB="6736" anchor="b" horzOverflow="overflow">
                    <a:solidFill>
                      <a:srgbClr val="F3F9FA"/>
                    </a:solidFill>
                  </a:tcPr>
                </a:tc>
                <a:tc>
                  <a:txBody>
                    <a:bodyPr/>
                    <a:lstStyle/>
                    <a:p>
                      <a:pPr algn="l" defTabSz="457200">
                        <a:defRPr sz="700">
                          <a:sym typeface="Calibri"/>
                        </a:defRPr>
                      </a:pPr>
                      <a:endParaRPr/>
                    </a:p>
                  </a:txBody>
                  <a:tcPr marL="6736" marR="6736" marT="6736" marB="6736" anchor="b" horzOverflow="overflow">
                    <a:solidFill>
                      <a:srgbClr val="F3F9FA"/>
                    </a:solidFill>
                  </a:tcPr>
                </a:tc>
                <a:extLst>
                  <a:ext uri="{0D108BD9-81ED-4DB2-BD59-A6C34878D82A}">
                    <a16:rowId xmlns:a16="http://schemas.microsoft.com/office/drawing/2014/main" val="10003"/>
                  </a:ext>
                </a:extLst>
              </a:tr>
              <a:tr h="122934">
                <a:tc>
                  <a:txBody>
                    <a:bodyPr/>
                    <a:lstStyle/>
                    <a:p>
                      <a:pPr algn="l" defTabSz="457200">
                        <a:defRPr sz="1800"/>
                      </a:pPr>
                      <a:r>
                        <a:rPr sz="700">
                          <a:sym typeface="Calibri"/>
                        </a:rPr>
                        <a:t>EXPENSE</a:t>
                      </a:r>
                    </a:p>
                  </a:txBody>
                  <a:tcPr marL="6736" marR="6736" marT="6736" marB="6736" anchor="b" horzOverflow="overflow">
                    <a:solidFill>
                      <a:srgbClr val="F3F9FA"/>
                    </a:solidFill>
                  </a:tcPr>
                </a:tc>
                <a:tc>
                  <a:txBody>
                    <a:bodyPr/>
                    <a:lstStyle/>
                    <a:p>
                      <a:pPr algn="l" defTabSz="457200">
                        <a:defRPr sz="1800"/>
                      </a:pPr>
                      <a:r>
                        <a:rPr sz="700">
                          <a:sym typeface="Calibri"/>
                        </a:rPr>
                        <a:t>TOTAL</a:t>
                      </a:r>
                    </a:p>
                  </a:txBody>
                  <a:tcPr marL="6736" marR="6736" marT="6736" marB="6736" anchor="b" horzOverflow="overflow">
                    <a:solidFill>
                      <a:srgbClr val="F3F9FA"/>
                    </a:solidFill>
                  </a:tcPr>
                </a:tc>
                <a:tc>
                  <a:txBody>
                    <a:bodyPr/>
                    <a:lstStyle/>
                    <a:p>
                      <a:pPr algn="l" defTabSz="457200">
                        <a:defRPr sz="1800"/>
                      </a:pPr>
                      <a:r>
                        <a:rPr sz="700">
                          <a:sym typeface="Calibri"/>
                        </a:rPr>
                        <a:t>DETAIL</a:t>
                      </a:r>
                    </a:p>
                  </a:txBody>
                  <a:tcPr marL="6736" marR="6736" marT="6736" marB="6736" anchor="b" horzOverflow="overflow">
                    <a:solidFill>
                      <a:srgbClr val="F3F9FA"/>
                    </a:solidFill>
                  </a:tcPr>
                </a:tc>
                <a:extLst>
                  <a:ext uri="{0D108BD9-81ED-4DB2-BD59-A6C34878D82A}">
                    <a16:rowId xmlns:a16="http://schemas.microsoft.com/office/drawing/2014/main" val="10004"/>
                  </a:ext>
                </a:extLst>
              </a:tr>
              <a:tr h="122934">
                <a:tc>
                  <a:txBody>
                    <a:bodyPr/>
                    <a:lstStyle/>
                    <a:p>
                      <a:pPr algn="l" defTabSz="457200">
                        <a:defRPr sz="700">
                          <a:sym typeface="Calibri"/>
                        </a:defRPr>
                      </a:pPr>
                      <a:endParaRPr/>
                    </a:p>
                  </a:txBody>
                  <a:tcPr marL="6736" marR="6736" marT="6736" marB="6736" anchor="b" horzOverflow="overflow">
                    <a:solidFill>
                      <a:srgbClr val="F3F9FA"/>
                    </a:solidFill>
                  </a:tcPr>
                </a:tc>
                <a:tc>
                  <a:txBody>
                    <a:bodyPr/>
                    <a:lstStyle/>
                    <a:p>
                      <a:pPr algn="l" defTabSz="457200">
                        <a:defRPr sz="700">
                          <a:sym typeface="Calibri"/>
                        </a:defRPr>
                      </a:pPr>
                      <a:endParaRPr/>
                    </a:p>
                  </a:txBody>
                  <a:tcPr marL="6736" marR="6736" marT="6736" marB="6736" anchor="b" horzOverflow="overflow">
                    <a:solidFill>
                      <a:srgbClr val="F3F9FA"/>
                    </a:solidFill>
                  </a:tcPr>
                </a:tc>
                <a:tc>
                  <a:txBody>
                    <a:bodyPr/>
                    <a:lstStyle/>
                    <a:p>
                      <a:pPr algn="l" defTabSz="457200">
                        <a:defRPr sz="700">
                          <a:sym typeface="Calibri"/>
                        </a:defRPr>
                      </a:pPr>
                      <a:endParaRPr/>
                    </a:p>
                  </a:txBody>
                  <a:tcPr marL="6736" marR="6736" marT="6736" marB="6736" anchor="b" horzOverflow="overflow">
                    <a:solidFill>
                      <a:srgbClr val="F3F9FA"/>
                    </a:solidFill>
                  </a:tcPr>
                </a:tc>
                <a:extLst>
                  <a:ext uri="{0D108BD9-81ED-4DB2-BD59-A6C34878D82A}">
                    <a16:rowId xmlns:a16="http://schemas.microsoft.com/office/drawing/2014/main" val="10005"/>
                  </a:ext>
                </a:extLst>
              </a:tr>
              <a:tr h="122934">
                <a:tc>
                  <a:txBody>
                    <a:bodyPr/>
                    <a:lstStyle/>
                    <a:p>
                      <a:pPr algn="l" defTabSz="457200">
                        <a:defRPr sz="1800"/>
                      </a:pPr>
                      <a:r>
                        <a:rPr sz="700">
                          <a:sym typeface="Calibri"/>
                        </a:rPr>
                        <a:t>Artist Fees:</a:t>
                      </a:r>
                    </a:p>
                  </a:txBody>
                  <a:tcPr marL="6736" marR="6736" marT="6736" marB="6736" anchor="b" horzOverflow="overflow">
                    <a:solidFill>
                      <a:srgbClr val="F3F9FA"/>
                    </a:solidFill>
                  </a:tcPr>
                </a:tc>
                <a:tc>
                  <a:txBody>
                    <a:bodyPr/>
                    <a:lstStyle/>
                    <a:p>
                      <a:pPr algn="l" defTabSz="457200">
                        <a:defRPr sz="700">
                          <a:sym typeface="Calibri"/>
                        </a:defRPr>
                      </a:pPr>
                      <a:endParaRPr/>
                    </a:p>
                  </a:txBody>
                  <a:tcPr marL="6736" marR="6736" marT="6736" marB="6736" anchor="b" horzOverflow="overflow">
                    <a:solidFill>
                      <a:srgbClr val="F3F9FA"/>
                    </a:solidFill>
                  </a:tcPr>
                </a:tc>
                <a:tc>
                  <a:txBody>
                    <a:bodyPr/>
                    <a:lstStyle/>
                    <a:p>
                      <a:pPr algn="l" defTabSz="457200">
                        <a:defRPr sz="700">
                          <a:sym typeface="Calibri"/>
                        </a:defRPr>
                      </a:pPr>
                      <a:endParaRPr/>
                    </a:p>
                  </a:txBody>
                  <a:tcPr marL="6736" marR="6736" marT="6736" marB="6736" anchor="b" horzOverflow="overflow">
                    <a:solidFill>
                      <a:srgbClr val="F3F9FA"/>
                    </a:solidFill>
                  </a:tcPr>
                </a:tc>
                <a:extLst>
                  <a:ext uri="{0D108BD9-81ED-4DB2-BD59-A6C34878D82A}">
                    <a16:rowId xmlns:a16="http://schemas.microsoft.com/office/drawing/2014/main" val="10006"/>
                  </a:ext>
                </a:extLst>
              </a:tr>
              <a:tr h="122934">
                <a:tc>
                  <a:txBody>
                    <a:bodyPr/>
                    <a:lstStyle/>
                    <a:p>
                      <a:pPr algn="l" defTabSz="457200">
                        <a:defRPr sz="1800"/>
                      </a:pPr>
                      <a:r>
                        <a:rPr sz="700">
                          <a:sym typeface="Calibri"/>
                        </a:rPr>
                        <a:t>Lead Artist Fee</a:t>
                      </a:r>
                    </a:p>
                  </a:txBody>
                  <a:tcPr marL="6736" marR="6736" marT="6736" marB="6736" anchor="b" horzOverflow="overflow">
                    <a:solidFill>
                      <a:srgbClr val="F3F9FA"/>
                    </a:solidFill>
                  </a:tcPr>
                </a:tc>
                <a:tc>
                  <a:txBody>
                    <a:bodyPr/>
                    <a:lstStyle/>
                    <a:p>
                      <a:pPr algn="l" defTabSz="457200">
                        <a:defRPr sz="1800"/>
                      </a:pPr>
                      <a:r>
                        <a:rPr sz="700">
                          <a:sym typeface="Calibri"/>
                        </a:rPr>
                        <a:t> </a:t>
                      </a:r>
                    </a:p>
                  </a:txBody>
                  <a:tcPr marL="6736" marR="6736" marT="6736" marB="6736" anchor="b" horzOverflow="overflow">
                    <a:solidFill>
                      <a:srgbClr val="F3F9FA"/>
                    </a:solidFill>
                  </a:tcPr>
                </a:tc>
                <a:tc>
                  <a:txBody>
                    <a:bodyPr/>
                    <a:lstStyle/>
                    <a:p>
                      <a:pPr algn="l" defTabSz="457200">
                        <a:defRPr sz="1800"/>
                      </a:pPr>
                      <a:r>
                        <a:rPr sz="700">
                          <a:sym typeface="Calibri"/>
                        </a:rPr>
                        <a:t> </a:t>
                      </a:r>
                    </a:p>
                  </a:txBody>
                  <a:tcPr marL="6736" marR="6736" marT="6736" marB="6736" anchor="b" horzOverflow="overflow">
                    <a:solidFill>
                      <a:srgbClr val="F3F9FA"/>
                    </a:solidFill>
                  </a:tcPr>
                </a:tc>
                <a:extLst>
                  <a:ext uri="{0D108BD9-81ED-4DB2-BD59-A6C34878D82A}">
                    <a16:rowId xmlns:a16="http://schemas.microsoft.com/office/drawing/2014/main" val="10007"/>
                  </a:ext>
                </a:extLst>
              </a:tr>
              <a:tr h="122934">
                <a:tc>
                  <a:txBody>
                    <a:bodyPr/>
                    <a:lstStyle/>
                    <a:p>
                      <a:pPr algn="l" defTabSz="457200">
                        <a:defRPr sz="1800"/>
                      </a:pPr>
                      <a:r>
                        <a:rPr sz="700">
                          <a:sym typeface="Calibri"/>
                        </a:rPr>
                        <a:t>(Name)</a:t>
                      </a:r>
                    </a:p>
                  </a:txBody>
                  <a:tcPr marL="6736" marR="6736" marT="6736" marB="6736" anchor="b" horzOverflow="overflow">
                    <a:solidFill>
                      <a:srgbClr val="F3F9FA"/>
                    </a:solidFill>
                  </a:tcPr>
                </a:tc>
                <a:tc>
                  <a:txBody>
                    <a:bodyPr/>
                    <a:lstStyle/>
                    <a:p>
                      <a:pPr algn="l" defTabSz="457200">
                        <a:defRPr sz="1800"/>
                      </a:pPr>
                      <a:r>
                        <a:rPr sz="700">
                          <a:sym typeface="Calibri"/>
                        </a:rPr>
                        <a:t> </a:t>
                      </a:r>
                    </a:p>
                  </a:txBody>
                  <a:tcPr marL="6736" marR="6736" marT="6736" marB="6736" anchor="b" horzOverflow="overflow">
                    <a:solidFill>
                      <a:srgbClr val="F3F9FA"/>
                    </a:solidFill>
                  </a:tcPr>
                </a:tc>
                <a:tc>
                  <a:txBody>
                    <a:bodyPr/>
                    <a:lstStyle/>
                    <a:p>
                      <a:pPr algn="l" defTabSz="457200">
                        <a:defRPr sz="1800"/>
                      </a:pPr>
                      <a:r>
                        <a:rPr sz="700">
                          <a:sym typeface="Calibri"/>
                        </a:rPr>
                        <a:t>(Discipline)</a:t>
                      </a:r>
                    </a:p>
                  </a:txBody>
                  <a:tcPr marL="6736" marR="6736" marT="6736" marB="6736" anchor="b" horzOverflow="overflow">
                    <a:solidFill>
                      <a:srgbClr val="F3F9FA"/>
                    </a:solidFill>
                  </a:tcPr>
                </a:tc>
                <a:extLst>
                  <a:ext uri="{0D108BD9-81ED-4DB2-BD59-A6C34878D82A}">
                    <a16:rowId xmlns:a16="http://schemas.microsoft.com/office/drawing/2014/main" val="10008"/>
                  </a:ext>
                </a:extLst>
              </a:tr>
              <a:tr h="122934">
                <a:tc>
                  <a:txBody>
                    <a:bodyPr/>
                    <a:lstStyle/>
                    <a:p>
                      <a:pPr algn="l" defTabSz="457200">
                        <a:defRPr sz="1800"/>
                      </a:pPr>
                      <a:r>
                        <a:rPr sz="700">
                          <a:sym typeface="Calibri"/>
                        </a:rPr>
                        <a:t>Other Artist Fees</a:t>
                      </a:r>
                    </a:p>
                  </a:txBody>
                  <a:tcPr marL="6736" marR="6736" marT="6736" marB="6736" anchor="b" horzOverflow="overflow">
                    <a:solidFill>
                      <a:srgbClr val="F3F9FA"/>
                    </a:solidFill>
                  </a:tcPr>
                </a:tc>
                <a:tc>
                  <a:txBody>
                    <a:bodyPr/>
                    <a:lstStyle/>
                    <a:p>
                      <a:pPr algn="l" defTabSz="457200">
                        <a:defRPr sz="1800"/>
                      </a:pPr>
                      <a:r>
                        <a:rPr sz="700">
                          <a:sym typeface="Calibri"/>
                        </a:rPr>
                        <a:t> </a:t>
                      </a:r>
                    </a:p>
                  </a:txBody>
                  <a:tcPr marL="6736" marR="6736" marT="6736" marB="6736" anchor="b" horzOverflow="overflow">
                    <a:solidFill>
                      <a:srgbClr val="F3F9FA"/>
                    </a:solidFill>
                  </a:tcPr>
                </a:tc>
                <a:tc>
                  <a:txBody>
                    <a:bodyPr/>
                    <a:lstStyle/>
                    <a:p>
                      <a:pPr algn="l" defTabSz="457200">
                        <a:defRPr sz="1800"/>
                      </a:pPr>
                      <a:r>
                        <a:rPr sz="700">
                          <a:sym typeface="Calibri"/>
                        </a:rPr>
                        <a:t> </a:t>
                      </a:r>
                    </a:p>
                  </a:txBody>
                  <a:tcPr marL="6736" marR="6736" marT="6736" marB="6736" anchor="b" horzOverflow="overflow">
                    <a:solidFill>
                      <a:srgbClr val="F3F9FA"/>
                    </a:solidFill>
                  </a:tcPr>
                </a:tc>
                <a:extLst>
                  <a:ext uri="{0D108BD9-81ED-4DB2-BD59-A6C34878D82A}">
                    <a16:rowId xmlns:a16="http://schemas.microsoft.com/office/drawing/2014/main" val="10009"/>
                  </a:ext>
                </a:extLst>
              </a:tr>
              <a:tr h="122934">
                <a:tc>
                  <a:txBody>
                    <a:bodyPr/>
                    <a:lstStyle/>
                    <a:p>
                      <a:pPr algn="l" defTabSz="457200">
                        <a:defRPr sz="1800"/>
                      </a:pPr>
                      <a:r>
                        <a:rPr sz="700">
                          <a:sym typeface="Calibri"/>
                        </a:rPr>
                        <a:t>(Name)</a:t>
                      </a:r>
                    </a:p>
                  </a:txBody>
                  <a:tcPr marL="6736" marR="6736" marT="6736" marB="6736" anchor="b" horzOverflow="overflow">
                    <a:solidFill>
                      <a:srgbClr val="F3F9FA"/>
                    </a:solidFill>
                  </a:tcPr>
                </a:tc>
                <a:tc>
                  <a:txBody>
                    <a:bodyPr/>
                    <a:lstStyle/>
                    <a:p>
                      <a:pPr algn="l" defTabSz="457200">
                        <a:defRPr sz="1800"/>
                      </a:pPr>
                      <a:r>
                        <a:rPr sz="700">
                          <a:sym typeface="Calibri"/>
                        </a:rPr>
                        <a:t> </a:t>
                      </a:r>
                    </a:p>
                  </a:txBody>
                  <a:tcPr marL="6736" marR="6736" marT="6736" marB="6736" anchor="b" horzOverflow="overflow">
                    <a:solidFill>
                      <a:srgbClr val="F3F9FA"/>
                    </a:solidFill>
                  </a:tcPr>
                </a:tc>
                <a:tc>
                  <a:txBody>
                    <a:bodyPr/>
                    <a:lstStyle/>
                    <a:p>
                      <a:pPr algn="l" defTabSz="457200">
                        <a:defRPr sz="1800"/>
                      </a:pPr>
                      <a:r>
                        <a:rPr sz="700">
                          <a:sym typeface="Calibri"/>
                        </a:rPr>
                        <a:t>(Discipline)</a:t>
                      </a:r>
                    </a:p>
                  </a:txBody>
                  <a:tcPr marL="6736" marR="6736" marT="6736" marB="6736" anchor="b" horzOverflow="overflow">
                    <a:solidFill>
                      <a:srgbClr val="F3F9FA"/>
                    </a:solidFill>
                  </a:tcPr>
                </a:tc>
                <a:extLst>
                  <a:ext uri="{0D108BD9-81ED-4DB2-BD59-A6C34878D82A}">
                    <a16:rowId xmlns:a16="http://schemas.microsoft.com/office/drawing/2014/main" val="10010"/>
                  </a:ext>
                </a:extLst>
              </a:tr>
              <a:tr h="122934">
                <a:tc>
                  <a:txBody>
                    <a:bodyPr/>
                    <a:lstStyle/>
                    <a:p>
                      <a:pPr algn="l" defTabSz="457200">
                        <a:defRPr sz="1800"/>
                      </a:pPr>
                      <a:r>
                        <a:rPr sz="700">
                          <a:sym typeface="Calibri"/>
                        </a:rPr>
                        <a:t>(Name)</a:t>
                      </a:r>
                    </a:p>
                  </a:txBody>
                  <a:tcPr marL="6736" marR="6736" marT="6736" marB="6736" anchor="b" horzOverflow="overflow">
                    <a:solidFill>
                      <a:srgbClr val="F3F9FA"/>
                    </a:solidFill>
                  </a:tcPr>
                </a:tc>
                <a:tc>
                  <a:txBody>
                    <a:bodyPr/>
                    <a:lstStyle/>
                    <a:p>
                      <a:pPr algn="l" defTabSz="457200">
                        <a:defRPr sz="1800"/>
                      </a:pPr>
                      <a:r>
                        <a:rPr sz="700">
                          <a:sym typeface="Calibri"/>
                        </a:rPr>
                        <a:t> </a:t>
                      </a:r>
                    </a:p>
                  </a:txBody>
                  <a:tcPr marL="6736" marR="6736" marT="6736" marB="6736" anchor="b" horzOverflow="overflow">
                    <a:solidFill>
                      <a:srgbClr val="F3F9FA"/>
                    </a:solidFill>
                  </a:tcPr>
                </a:tc>
                <a:tc>
                  <a:txBody>
                    <a:bodyPr/>
                    <a:lstStyle/>
                    <a:p>
                      <a:pPr algn="l" defTabSz="457200">
                        <a:defRPr sz="1800"/>
                      </a:pPr>
                      <a:r>
                        <a:rPr sz="700">
                          <a:sym typeface="Calibri"/>
                        </a:rPr>
                        <a:t>(Discipline)</a:t>
                      </a:r>
                    </a:p>
                  </a:txBody>
                  <a:tcPr marL="6736" marR="6736" marT="6736" marB="6736" anchor="b" horzOverflow="overflow">
                    <a:solidFill>
                      <a:srgbClr val="F3F9FA"/>
                    </a:solidFill>
                  </a:tcPr>
                </a:tc>
                <a:extLst>
                  <a:ext uri="{0D108BD9-81ED-4DB2-BD59-A6C34878D82A}">
                    <a16:rowId xmlns:a16="http://schemas.microsoft.com/office/drawing/2014/main" val="10011"/>
                  </a:ext>
                </a:extLst>
              </a:tr>
              <a:tr h="122934">
                <a:tc>
                  <a:txBody>
                    <a:bodyPr/>
                    <a:lstStyle/>
                    <a:p>
                      <a:pPr defTabSz="457200">
                        <a:defRPr sz="1800"/>
                      </a:pPr>
                      <a:r>
                        <a:rPr sz="700">
                          <a:sym typeface="Calibri"/>
                        </a:rPr>
                        <a:t>Total</a:t>
                      </a:r>
                    </a:p>
                  </a:txBody>
                  <a:tcPr marL="6736" marR="6736" marT="6736" marB="6736" anchor="b" horzOverflow="overflow">
                    <a:solidFill>
                      <a:srgbClr val="F3F9FA"/>
                    </a:solidFill>
                  </a:tcPr>
                </a:tc>
                <a:tc>
                  <a:txBody>
                    <a:bodyPr/>
                    <a:lstStyle/>
                    <a:p>
                      <a:pPr algn="l" defTabSz="457200">
                        <a:defRPr sz="1800"/>
                      </a:pPr>
                      <a:r>
                        <a:rPr sz="700">
                          <a:sym typeface="Calibri"/>
                        </a:rPr>
                        <a:t>$</a:t>
                      </a:r>
                    </a:p>
                  </a:txBody>
                  <a:tcPr marL="6736" marR="6736" marT="6736" marB="6736" anchor="b" horzOverflow="overflow">
                    <a:solidFill>
                      <a:srgbClr val="F3F9FA"/>
                    </a:solidFill>
                  </a:tcPr>
                </a:tc>
                <a:tc>
                  <a:txBody>
                    <a:bodyPr/>
                    <a:lstStyle/>
                    <a:p>
                      <a:pPr algn="l" defTabSz="457200">
                        <a:defRPr sz="700">
                          <a:sym typeface="Calibri"/>
                        </a:defRPr>
                      </a:pPr>
                      <a:endParaRPr/>
                    </a:p>
                  </a:txBody>
                  <a:tcPr marL="6736" marR="6736" marT="6736" marB="6736" anchor="b" horzOverflow="overflow">
                    <a:solidFill>
                      <a:srgbClr val="F3F9FA"/>
                    </a:solidFill>
                  </a:tcPr>
                </a:tc>
                <a:extLst>
                  <a:ext uri="{0D108BD9-81ED-4DB2-BD59-A6C34878D82A}">
                    <a16:rowId xmlns:a16="http://schemas.microsoft.com/office/drawing/2014/main" val="10012"/>
                  </a:ext>
                </a:extLst>
              </a:tr>
              <a:tr h="122934">
                <a:tc>
                  <a:txBody>
                    <a:bodyPr/>
                    <a:lstStyle/>
                    <a:p>
                      <a:pPr algn="l" defTabSz="457200">
                        <a:defRPr sz="700">
                          <a:sym typeface="Calibri"/>
                        </a:defRPr>
                      </a:pPr>
                      <a:endParaRPr/>
                    </a:p>
                  </a:txBody>
                  <a:tcPr marL="6736" marR="6736" marT="6736" marB="6736" anchor="b" horzOverflow="overflow">
                    <a:solidFill>
                      <a:srgbClr val="F3F9FA"/>
                    </a:solidFill>
                  </a:tcPr>
                </a:tc>
                <a:tc>
                  <a:txBody>
                    <a:bodyPr/>
                    <a:lstStyle/>
                    <a:p>
                      <a:pPr algn="l" defTabSz="457200">
                        <a:defRPr sz="700">
                          <a:sym typeface="Calibri"/>
                        </a:defRPr>
                      </a:pPr>
                      <a:endParaRPr/>
                    </a:p>
                  </a:txBody>
                  <a:tcPr marL="6736" marR="6736" marT="6736" marB="6736" anchor="b" horzOverflow="overflow">
                    <a:solidFill>
                      <a:srgbClr val="F3F9FA"/>
                    </a:solidFill>
                  </a:tcPr>
                </a:tc>
                <a:tc>
                  <a:txBody>
                    <a:bodyPr/>
                    <a:lstStyle/>
                    <a:p>
                      <a:pPr algn="l" defTabSz="457200">
                        <a:defRPr sz="700">
                          <a:sym typeface="Calibri"/>
                        </a:defRPr>
                      </a:pPr>
                      <a:endParaRPr/>
                    </a:p>
                  </a:txBody>
                  <a:tcPr marL="6736" marR="6736" marT="6736" marB="6736" anchor="b" horzOverflow="overflow">
                    <a:solidFill>
                      <a:srgbClr val="F3F9FA"/>
                    </a:solidFill>
                  </a:tcPr>
                </a:tc>
                <a:extLst>
                  <a:ext uri="{0D108BD9-81ED-4DB2-BD59-A6C34878D82A}">
                    <a16:rowId xmlns:a16="http://schemas.microsoft.com/office/drawing/2014/main" val="10013"/>
                  </a:ext>
                </a:extLst>
              </a:tr>
              <a:tr h="122934">
                <a:tc>
                  <a:txBody>
                    <a:bodyPr/>
                    <a:lstStyle/>
                    <a:p>
                      <a:pPr algn="l" defTabSz="457200">
                        <a:defRPr sz="1800"/>
                      </a:pPr>
                      <a:r>
                        <a:rPr sz="700">
                          <a:sym typeface="Calibri"/>
                        </a:rPr>
                        <a:t>Contract Services* (related to project):</a:t>
                      </a:r>
                    </a:p>
                  </a:txBody>
                  <a:tcPr marL="6736" marR="6736" marT="6736" marB="6736" anchor="b" horzOverflow="overflow">
                    <a:solidFill>
                      <a:srgbClr val="F3F9FA"/>
                    </a:solidFill>
                  </a:tcPr>
                </a:tc>
                <a:tc>
                  <a:txBody>
                    <a:bodyPr/>
                    <a:lstStyle/>
                    <a:p>
                      <a:pPr algn="l" defTabSz="457200">
                        <a:defRPr sz="700">
                          <a:sym typeface="Calibri"/>
                        </a:defRPr>
                      </a:pPr>
                      <a:endParaRPr/>
                    </a:p>
                  </a:txBody>
                  <a:tcPr marL="6736" marR="6736" marT="6736" marB="6736" anchor="b" horzOverflow="overflow">
                    <a:solidFill>
                      <a:srgbClr val="F3F9FA"/>
                    </a:solidFill>
                  </a:tcPr>
                </a:tc>
                <a:tc>
                  <a:txBody>
                    <a:bodyPr/>
                    <a:lstStyle/>
                    <a:p>
                      <a:pPr algn="l" defTabSz="457200">
                        <a:defRPr sz="700">
                          <a:sym typeface="Calibri"/>
                        </a:defRPr>
                      </a:pPr>
                      <a:endParaRPr/>
                    </a:p>
                  </a:txBody>
                  <a:tcPr marL="6736" marR="6736" marT="6736" marB="6736" anchor="b" horzOverflow="overflow">
                    <a:solidFill>
                      <a:srgbClr val="F3F9FA"/>
                    </a:solidFill>
                  </a:tcPr>
                </a:tc>
                <a:extLst>
                  <a:ext uri="{0D108BD9-81ED-4DB2-BD59-A6C34878D82A}">
                    <a16:rowId xmlns:a16="http://schemas.microsoft.com/office/drawing/2014/main" val="10014"/>
                  </a:ext>
                </a:extLst>
              </a:tr>
              <a:tr h="122934">
                <a:tc>
                  <a:txBody>
                    <a:bodyPr/>
                    <a:lstStyle/>
                    <a:p>
                      <a:pPr algn="l" defTabSz="457200">
                        <a:defRPr sz="1800"/>
                      </a:pPr>
                      <a:r>
                        <a:rPr sz="700">
                          <a:sym typeface="Calibri"/>
                        </a:rPr>
                        <a:t>xxx</a:t>
                      </a:r>
                    </a:p>
                  </a:txBody>
                  <a:tcPr marL="6736" marR="6736" marT="6736" marB="6736" anchor="b" horzOverflow="overflow">
                    <a:solidFill>
                      <a:srgbClr val="F3F9FA"/>
                    </a:solidFill>
                  </a:tcPr>
                </a:tc>
                <a:tc>
                  <a:txBody>
                    <a:bodyPr/>
                    <a:lstStyle/>
                    <a:p>
                      <a:pPr algn="l" defTabSz="457200">
                        <a:defRPr sz="1800"/>
                      </a:pPr>
                      <a:r>
                        <a:rPr sz="700">
                          <a:sym typeface="Calibri"/>
                        </a:rPr>
                        <a:t> </a:t>
                      </a:r>
                    </a:p>
                  </a:txBody>
                  <a:tcPr marL="6736" marR="6736" marT="6736" marB="6736" anchor="b" horzOverflow="overflow">
                    <a:solidFill>
                      <a:srgbClr val="F3F9FA"/>
                    </a:solidFill>
                  </a:tcPr>
                </a:tc>
                <a:tc>
                  <a:txBody>
                    <a:bodyPr/>
                    <a:lstStyle/>
                    <a:p>
                      <a:pPr algn="l" defTabSz="457200">
                        <a:defRPr sz="1800"/>
                      </a:pPr>
                      <a:r>
                        <a:rPr sz="700">
                          <a:sym typeface="Calibri"/>
                        </a:rPr>
                        <a:t>(Describe)</a:t>
                      </a:r>
                    </a:p>
                  </a:txBody>
                  <a:tcPr marL="6736" marR="6736" marT="6736" marB="6736" anchor="b" horzOverflow="overflow">
                    <a:solidFill>
                      <a:srgbClr val="F3F9FA"/>
                    </a:solidFill>
                  </a:tcPr>
                </a:tc>
                <a:extLst>
                  <a:ext uri="{0D108BD9-81ED-4DB2-BD59-A6C34878D82A}">
                    <a16:rowId xmlns:a16="http://schemas.microsoft.com/office/drawing/2014/main" val="10015"/>
                  </a:ext>
                </a:extLst>
              </a:tr>
              <a:tr h="122934">
                <a:tc>
                  <a:txBody>
                    <a:bodyPr/>
                    <a:lstStyle/>
                    <a:p>
                      <a:pPr algn="l" defTabSz="457200">
                        <a:defRPr sz="1800"/>
                      </a:pPr>
                      <a:r>
                        <a:rPr sz="700">
                          <a:sym typeface="Calibri"/>
                        </a:rPr>
                        <a:t>xxx</a:t>
                      </a:r>
                    </a:p>
                  </a:txBody>
                  <a:tcPr marL="6736" marR="6736" marT="6736" marB="6736" anchor="b" horzOverflow="overflow">
                    <a:solidFill>
                      <a:srgbClr val="F3F9FA"/>
                    </a:solidFill>
                  </a:tcPr>
                </a:tc>
                <a:tc>
                  <a:txBody>
                    <a:bodyPr/>
                    <a:lstStyle/>
                    <a:p>
                      <a:pPr algn="l" defTabSz="457200">
                        <a:defRPr sz="1800"/>
                      </a:pPr>
                      <a:r>
                        <a:rPr sz="700">
                          <a:sym typeface="Calibri"/>
                        </a:rPr>
                        <a:t> </a:t>
                      </a:r>
                    </a:p>
                  </a:txBody>
                  <a:tcPr marL="6736" marR="6736" marT="6736" marB="6736" anchor="b" horzOverflow="overflow">
                    <a:solidFill>
                      <a:srgbClr val="F3F9FA"/>
                    </a:solidFill>
                  </a:tcPr>
                </a:tc>
                <a:tc>
                  <a:txBody>
                    <a:bodyPr/>
                    <a:lstStyle/>
                    <a:p>
                      <a:pPr algn="l" defTabSz="457200">
                        <a:defRPr sz="1800"/>
                      </a:pPr>
                      <a:r>
                        <a:rPr sz="700">
                          <a:sym typeface="Calibri"/>
                        </a:rPr>
                        <a:t>(Describe)</a:t>
                      </a:r>
                    </a:p>
                  </a:txBody>
                  <a:tcPr marL="6736" marR="6736" marT="6736" marB="6736" anchor="b" horzOverflow="overflow">
                    <a:solidFill>
                      <a:srgbClr val="F3F9FA"/>
                    </a:solidFill>
                  </a:tcPr>
                </a:tc>
                <a:extLst>
                  <a:ext uri="{0D108BD9-81ED-4DB2-BD59-A6C34878D82A}">
                    <a16:rowId xmlns:a16="http://schemas.microsoft.com/office/drawing/2014/main" val="10016"/>
                  </a:ext>
                </a:extLst>
              </a:tr>
              <a:tr h="122934">
                <a:tc>
                  <a:txBody>
                    <a:bodyPr/>
                    <a:lstStyle/>
                    <a:p>
                      <a:pPr algn="l" defTabSz="457200">
                        <a:defRPr sz="1800"/>
                      </a:pPr>
                      <a:r>
                        <a:rPr sz="700">
                          <a:sym typeface="Calibri"/>
                        </a:rPr>
                        <a:t>xxx</a:t>
                      </a:r>
                    </a:p>
                  </a:txBody>
                  <a:tcPr marL="6736" marR="6736" marT="6736" marB="6736" anchor="b" horzOverflow="overflow">
                    <a:solidFill>
                      <a:srgbClr val="F3F9FA"/>
                    </a:solidFill>
                  </a:tcPr>
                </a:tc>
                <a:tc>
                  <a:txBody>
                    <a:bodyPr/>
                    <a:lstStyle/>
                    <a:p>
                      <a:pPr algn="l" defTabSz="457200">
                        <a:defRPr sz="1800"/>
                      </a:pPr>
                      <a:r>
                        <a:rPr sz="700">
                          <a:sym typeface="Calibri"/>
                        </a:rPr>
                        <a:t> </a:t>
                      </a:r>
                    </a:p>
                  </a:txBody>
                  <a:tcPr marL="6736" marR="6736" marT="6736" marB="6736" anchor="b" horzOverflow="overflow">
                    <a:solidFill>
                      <a:srgbClr val="F3F9FA"/>
                    </a:solidFill>
                  </a:tcPr>
                </a:tc>
                <a:tc>
                  <a:txBody>
                    <a:bodyPr/>
                    <a:lstStyle/>
                    <a:p>
                      <a:pPr algn="l" defTabSz="457200">
                        <a:defRPr sz="1800"/>
                      </a:pPr>
                      <a:r>
                        <a:rPr sz="700">
                          <a:sym typeface="Calibri"/>
                        </a:rPr>
                        <a:t>(Describe)</a:t>
                      </a:r>
                    </a:p>
                  </a:txBody>
                  <a:tcPr marL="6736" marR="6736" marT="6736" marB="6736" anchor="b" horzOverflow="overflow">
                    <a:solidFill>
                      <a:srgbClr val="F3F9FA"/>
                    </a:solidFill>
                  </a:tcPr>
                </a:tc>
                <a:extLst>
                  <a:ext uri="{0D108BD9-81ED-4DB2-BD59-A6C34878D82A}">
                    <a16:rowId xmlns:a16="http://schemas.microsoft.com/office/drawing/2014/main" val="10017"/>
                  </a:ext>
                </a:extLst>
              </a:tr>
              <a:tr h="122934">
                <a:tc>
                  <a:txBody>
                    <a:bodyPr/>
                    <a:lstStyle/>
                    <a:p>
                      <a:pPr defTabSz="457200">
                        <a:defRPr sz="1800"/>
                      </a:pPr>
                      <a:r>
                        <a:rPr sz="700">
                          <a:sym typeface="Calibri"/>
                        </a:rPr>
                        <a:t>Total</a:t>
                      </a:r>
                    </a:p>
                  </a:txBody>
                  <a:tcPr marL="6736" marR="6736" marT="6736" marB="6736" anchor="b" horzOverflow="overflow">
                    <a:solidFill>
                      <a:srgbClr val="F3F9FA"/>
                    </a:solidFill>
                  </a:tcPr>
                </a:tc>
                <a:tc>
                  <a:txBody>
                    <a:bodyPr/>
                    <a:lstStyle/>
                    <a:p>
                      <a:pPr algn="l" defTabSz="457200">
                        <a:defRPr sz="1800"/>
                      </a:pPr>
                      <a:r>
                        <a:rPr sz="700">
                          <a:sym typeface="Calibri"/>
                        </a:rPr>
                        <a:t>$</a:t>
                      </a:r>
                    </a:p>
                  </a:txBody>
                  <a:tcPr marL="6736" marR="6736" marT="6736" marB="6736" anchor="b" horzOverflow="overflow">
                    <a:solidFill>
                      <a:srgbClr val="F3F9FA"/>
                    </a:solidFill>
                  </a:tcPr>
                </a:tc>
                <a:tc>
                  <a:txBody>
                    <a:bodyPr/>
                    <a:lstStyle/>
                    <a:p>
                      <a:pPr algn="l" defTabSz="457200">
                        <a:defRPr sz="700">
                          <a:sym typeface="Calibri"/>
                        </a:defRPr>
                      </a:pPr>
                      <a:endParaRPr/>
                    </a:p>
                  </a:txBody>
                  <a:tcPr marL="6736" marR="6736" marT="6736" marB="6736" anchor="b" horzOverflow="overflow">
                    <a:solidFill>
                      <a:srgbClr val="F3F9FA"/>
                    </a:solidFill>
                  </a:tcPr>
                </a:tc>
                <a:extLst>
                  <a:ext uri="{0D108BD9-81ED-4DB2-BD59-A6C34878D82A}">
                    <a16:rowId xmlns:a16="http://schemas.microsoft.com/office/drawing/2014/main" val="10018"/>
                  </a:ext>
                </a:extLst>
              </a:tr>
              <a:tr h="122934">
                <a:tc>
                  <a:txBody>
                    <a:bodyPr/>
                    <a:lstStyle/>
                    <a:p>
                      <a:pPr algn="l" defTabSz="457200">
                        <a:defRPr sz="700">
                          <a:sym typeface="Calibri"/>
                        </a:defRPr>
                      </a:pPr>
                      <a:endParaRPr/>
                    </a:p>
                  </a:txBody>
                  <a:tcPr marL="6736" marR="6736" marT="6736" marB="6736" anchor="b" horzOverflow="overflow">
                    <a:solidFill>
                      <a:srgbClr val="F3F9FA"/>
                    </a:solidFill>
                  </a:tcPr>
                </a:tc>
                <a:tc>
                  <a:txBody>
                    <a:bodyPr/>
                    <a:lstStyle/>
                    <a:p>
                      <a:pPr algn="l" defTabSz="457200">
                        <a:defRPr sz="700">
                          <a:sym typeface="Calibri"/>
                        </a:defRPr>
                      </a:pPr>
                      <a:endParaRPr/>
                    </a:p>
                  </a:txBody>
                  <a:tcPr marL="6736" marR="6736" marT="6736" marB="6736" anchor="b" horzOverflow="overflow">
                    <a:solidFill>
                      <a:srgbClr val="F3F9FA"/>
                    </a:solidFill>
                  </a:tcPr>
                </a:tc>
                <a:tc>
                  <a:txBody>
                    <a:bodyPr/>
                    <a:lstStyle/>
                    <a:p>
                      <a:pPr algn="l" defTabSz="457200">
                        <a:defRPr sz="700">
                          <a:sym typeface="Calibri"/>
                        </a:defRPr>
                      </a:pPr>
                      <a:endParaRPr/>
                    </a:p>
                  </a:txBody>
                  <a:tcPr marL="6736" marR="6736" marT="6736" marB="6736" anchor="b" horzOverflow="overflow">
                    <a:solidFill>
                      <a:srgbClr val="F3F9FA"/>
                    </a:solidFill>
                  </a:tcPr>
                </a:tc>
                <a:extLst>
                  <a:ext uri="{0D108BD9-81ED-4DB2-BD59-A6C34878D82A}">
                    <a16:rowId xmlns:a16="http://schemas.microsoft.com/office/drawing/2014/main" val="10019"/>
                  </a:ext>
                </a:extLst>
              </a:tr>
              <a:tr h="122934">
                <a:tc>
                  <a:txBody>
                    <a:bodyPr/>
                    <a:lstStyle/>
                    <a:p>
                      <a:pPr algn="l" defTabSz="457200">
                        <a:defRPr sz="1800"/>
                      </a:pPr>
                      <a:r>
                        <a:rPr sz="700">
                          <a:sym typeface="Calibri"/>
                        </a:rPr>
                        <a:t>Rent (related to project):</a:t>
                      </a:r>
                    </a:p>
                  </a:txBody>
                  <a:tcPr marL="6736" marR="6736" marT="6736" marB="6736" anchor="b" horzOverflow="overflow">
                    <a:solidFill>
                      <a:srgbClr val="F3F9FA"/>
                    </a:solidFill>
                  </a:tcPr>
                </a:tc>
                <a:tc>
                  <a:txBody>
                    <a:bodyPr/>
                    <a:lstStyle/>
                    <a:p>
                      <a:pPr algn="l" defTabSz="457200">
                        <a:defRPr sz="700">
                          <a:sym typeface="Calibri"/>
                        </a:defRPr>
                      </a:pPr>
                      <a:endParaRPr/>
                    </a:p>
                  </a:txBody>
                  <a:tcPr marL="6736" marR="6736" marT="6736" marB="6736" anchor="b" horzOverflow="overflow">
                    <a:solidFill>
                      <a:srgbClr val="F3F9FA"/>
                    </a:solidFill>
                  </a:tcPr>
                </a:tc>
                <a:tc>
                  <a:txBody>
                    <a:bodyPr/>
                    <a:lstStyle/>
                    <a:p>
                      <a:pPr algn="l" defTabSz="457200">
                        <a:defRPr sz="700">
                          <a:sym typeface="Calibri"/>
                        </a:defRPr>
                      </a:pPr>
                      <a:endParaRPr/>
                    </a:p>
                  </a:txBody>
                  <a:tcPr marL="6736" marR="6736" marT="6736" marB="6736" anchor="b" horzOverflow="overflow">
                    <a:solidFill>
                      <a:srgbClr val="F3F9FA"/>
                    </a:solidFill>
                  </a:tcPr>
                </a:tc>
                <a:extLst>
                  <a:ext uri="{0D108BD9-81ED-4DB2-BD59-A6C34878D82A}">
                    <a16:rowId xmlns:a16="http://schemas.microsoft.com/office/drawing/2014/main" val="10020"/>
                  </a:ext>
                </a:extLst>
              </a:tr>
              <a:tr h="122934">
                <a:tc>
                  <a:txBody>
                    <a:bodyPr/>
                    <a:lstStyle/>
                    <a:p>
                      <a:pPr algn="l" defTabSz="457200">
                        <a:defRPr sz="1800"/>
                      </a:pPr>
                      <a:r>
                        <a:rPr sz="700">
                          <a:sym typeface="Calibri"/>
                        </a:rPr>
                        <a:t>Office/Studio rent</a:t>
                      </a:r>
                    </a:p>
                  </a:txBody>
                  <a:tcPr marL="6736" marR="6736" marT="6736" marB="6736" anchor="b" horzOverflow="overflow">
                    <a:solidFill>
                      <a:srgbClr val="F3F9FA"/>
                    </a:solidFill>
                  </a:tcPr>
                </a:tc>
                <a:tc>
                  <a:txBody>
                    <a:bodyPr/>
                    <a:lstStyle/>
                    <a:p>
                      <a:pPr algn="l" defTabSz="457200">
                        <a:defRPr sz="1800"/>
                      </a:pPr>
                      <a:r>
                        <a:rPr sz="700">
                          <a:sym typeface="Calibri"/>
                        </a:rPr>
                        <a:t> </a:t>
                      </a:r>
                    </a:p>
                  </a:txBody>
                  <a:tcPr marL="6736" marR="6736" marT="6736" marB="6736" anchor="b" horzOverflow="overflow">
                    <a:solidFill>
                      <a:srgbClr val="F3F9FA"/>
                    </a:solidFill>
                  </a:tcPr>
                </a:tc>
                <a:tc>
                  <a:txBody>
                    <a:bodyPr/>
                    <a:lstStyle/>
                    <a:p>
                      <a:pPr algn="l" defTabSz="457200">
                        <a:defRPr sz="1800"/>
                      </a:pPr>
                      <a:r>
                        <a:rPr sz="700">
                          <a:sym typeface="Calibri"/>
                        </a:rPr>
                        <a:t> </a:t>
                      </a:r>
                    </a:p>
                  </a:txBody>
                  <a:tcPr marL="6736" marR="6736" marT="6736" marB="6736" anchor="b" horzOverflow="overflow">
                    <a:solidFill>
                      <a:srgbClr val="F3F9FA"/>
                    </a:solidFill>
                  </a:tcPr>
                </a:tc>
                <a:extLst>
                  <a:ext uri="{0D108BD9-81ED-4DB2-BD59-A6C34878D82A}">
                    <a16:rowId xmlns:a16="http://schemas.microsoft.com/office/drawing/2014/main" val="10021"/>
                  </a:ext>
                </a:extLst>
              </a:tr>
              <a:tr h="122934">
                <a:tc>
                  <a:txBody>
                    <a:bodyPr/>
                    <a:lstStyle/>
                    <a:p>
                      <a:pPr algn="l" defTabSz="457200">
                        <a:defRPr sz="1800"/>
                      </a:pPr>
                      <a:r>
                        <a:rPr sz="700">
                          <a:sym typeface="Calibri"/>
                        </a:rPr>
                        <a:t>Performance Rental</a:t>
                      </a:r>
                    </a:p>
                  </a:txBody>
                  <a:tcPr marL="6736" marR="6736" marT="6736" marB="6736" anchor="b" horzOverflow="overflow">
                    <a:solidFill>
                      <a:srgbClr val="F3F9FA"/>
                    </a:solidFill>
                  </a:tcPr>
                </a:tc>
                <a:tc>
                  <a:txBody>
                    <a:bodyPr/>
                    <a:lstStyle/>
                    <a:p>
                      <a:pPr algn="l" defTabSz="457200">
                        <a:defRPr sz="1800"/>
                      </a:pPr>
                      <a:r>
                        <a:rPr sz="700">
                          <a:sym typeface="Calibri"/>
                        </a:rPr>
                        <a:t> </a:t>
                      </a:r>
                    </a:p>
                  </a:txBody>
                  <a:tcPr marL="6736" marR="6736" marT="6736" marB="6736" anchor="b" horzOverflow="overflow">
                    <a:solidFill>
                      <a:srgbClr val="F3F9FA"/>
                    </a:solidFill>
                  </a:tcPr>
                </a:tc>
                <a:tc>
                  <a:txBody>
                    <a:bodyPr/>
                    <a:lstStyle/>
                    <a:p>
                      <a:pPr algn="l" defTabSz="457200">
                        <a:defRPr sz="1800"/>
                      </a:pPr>
                      <a:r>
                        <a:rPr sz="700">
                          <a:sym typeface="Calibri"/>
                        </a:rPr>
                        <a:t> </a:t>
                      </a:r>
                    </a:p>
                  </a:txBody>
                  <a:tcPr marL="6736" marR="6736" marT="6736" marB="6736" anchor="b" horzOverflow="overflow">
                    <a:solidFill>
                      <a:srgbClr val="F3F9FA"/>
                    </a:solidFill>
                  </a:tcPr>
                </a:tc>
                <a:extLst>
                  <a:ext uri="{0D108BD9-81ED-4DB2-BD59-A6C34878D82A}">
                    <a16:rowId xmlns:a16="http://schemas.microsoft.com/office/drawing/2014/main" val="10022"/>
                  </a:ext>
                </a:extLst>
              </a:tr>
              <a:tr h="122934">
                <a:tc>
                  <a:txBody>
                    <a:bodyPr/>
                    <a:lstStyle/>
                    <a:p>
                      <a:pPr algn="l" defTabSz="457200">
                        <a:defRPr sz="1800"/>
                      </a:pPr>
                      <a:r>
                        <a:rPr sz="700">
                          <a:sym typeface="Calibri"/>
                        </a:rPr>
                        <a:t>Rehearsal</a:t>
                      </a:r>
                    </a:p>
                  </a:txBody>
                  <a:tcPr marL="6736" marR="6736" marT="6736" marB="6736" anchor="b" horzOverflow="overflow">
                    <a:solidFill>
                      <a:srgbClr val="F3F9FA"/>
                    </a:solidFill>
                  </a:tcPr>
                </a:tc>
                <a:tc>
                  <a:txBody>
                    <a:bodyPr/>
                    <a:lstStyle/>
                    <a:p>
                      <a:pPr algn="l" defTabSz="457200">
                        <a:defRPr sz="1800"/>
                      </a:pPr>
                      <a:r>
                        <a:rPr sz="700">
                          <a:sym typeface="Calibri"/>
                        </a:rPr>
                        <a:t> </a:t>
                      </a:r>
                    </a:p>
                  </a:txBody>
                  <a:tcPr marL="6736" marR="6736" marT="6736" marB="6736" anchor="b" horzOverflow="overflow">
                    <a:solidFill>
                      <a:srgbClr val="F3F9FA"/>
                    </a:solidFill>
                  </a:tcPr>
                </a:tc>
                <a:tc>
                  <a:txBody>
                    <a:bodyPr/>
                    <a:lstStyle/>
                    <a:p>
                      <a:pPr algn="l" defTabSz="457200">
                        <a:defRPr sz="1800"/>
                      </a:pPr>
                      <a:r>
                        <a:rPr sz="700">
                          <a:sym typeface="Calibri"/>
                        </a:rPr>
                        <a:t> </a:t>
                      </a:r>
                    </a:p>
                  </a:txBody>
                  <a:tcPr marL="6736" marR="6736" marT="6736" marB="6736" anchor="b" horzOverflow="overflow">
                    <a:solidFill>
                      <a:srgbClr val="F3F9FA"/>
                    </a:solidFill>
                  </a:tcPr>
                </a:tc>
                <a:extLst>
                  <a:ext uri="{0D108BD9-81ED-4DB2-BD59-A6C34878D82A}">
                    <a16:rowId xmlns:a16="http://schemas.microsoft.com/office/drawing/2014/main" val="10023"/>
                  </a:ext>
                </a:extLst>
              </a:tr>
              <a:tr h="122934">
                <a:tc>
                  <a:txBody>
                    <a:bodyPr/>
                    <a:lstStyle/>
                    <a:p>
                      <a:pPr algn="l" defTabSz="457200">
                        <a:defRPr sz="1800"/>
                      </a:pPr>
                      <a:r>
                        <a:rPr sz="700">
                          <a:sym typeface="Calibri"/>
                        </a:rPr>
                        <a:t>Other:</a:t>
                      </a:r>
                    </a:p>
                  </a:txBody>
                  <a:tcPr marL="6736" marR="6736" marT="6736" marB="6736" anchor="b" horzOverflow="overflow">
                    <a:solidFill>
                      <a:srgbClr val="F3F9FA"/>
                    </a:solidFill>
                  </a:tcPr>
                </a:tc>
                <a:tc>
                  <a:txBody>
                    <a:bodyPr/>
                    <a:lstStyle/>
                    <a:p>
                      <a:pPr algn="l" defTabSz="457200">
                        <a:defRPr sz="1800"/>
                      </a:pPr>
                      <a:r>
                        <a:rPr sz="700">
                          <a:sym typeface="Calibri"/>
                        </a:rPr>
                        <a:t> </a:t>
                      </a:r>
                    </a:p>
                  </a:txBody>
                  <a:tcPr marL="6736" marR="6736" marT="6736" marB="6736" anchor="b" horzOverflow="overflow">
                    <a:solidFill>
                      <a:srgbClr val="F3F9FA"/>
                    </a:solidFill>
                  </a:tcPr>
                </a:tc>
                <a:tc>
                  <a:txBody>
                    <a:bodyPr/>
                    <a:lstStyle/>
                    <a:p>
                      <a:pPr algn="l" defTabSz="457200">
                        <a:defRPr sz="1800"/>
                      </a:pPr>
                      <a:r>
                        <a:rPr sz="700">
                          <a:sym typeface="Calibri"/>
                        </a:rPr>
                        <a:t>(Describe)</a:t>
                      </a:r>
                    </a:p>
                  </a:txBody>
                  <a:tcPr marL="6736" marR="6736" marT="6736" marB="6736" anchor="b" horzOverflow="overflow">
                    <a:solidFill>
                      <a:srgbClr val="F3F9FA"/>
                    </a:solidFill>
                  </a:tcPr>
                </a:tc>
                <a:extLst>
                  <a:ext uri="{0D108BD9-81ED-4DB2-BD59-A6C34878D82A}">
                    <a16:rowId xmlns:a16="http://schemas.microsoft.com/office/drawing/2014/main" val="10024"/>
                  </a:ext>
                </a:extLst>
              </a:tr>
              <a:tr h="122934">
                <a:tc>
                  <a:txBody>
                    <a:bodyPr/>
                    <a:lstStyle/>
                    <a:p>
                      <a:pPr defTabSz="457200">
                        <a:defRPr sz="1800"/>
                      </a:pPr>
                      <a:r>
                        <a:rPr sz="700">
                          <a:sym typeface="Calibri"/>
                        </a:rPr>
                        <a:t>Total</a:t>
                      </a:r>
                    </a:p>
                  </a:txBody>
                  <a:tcPr marL="6736" marR="6736" marT="6736" marB="6736" anchor="b" horzOverflow="overflow">
                    <a:solidFill>
                      <a:srgbClr val="F3F9FA"/>
                    </a:solidFill>
                  </a:tcPr>
                </a:tc>
                <a:tc>
                  <a:txBody>
                    <a:bodyPr/>
                    <a:lstStyle/>
                    <a:p>
                      <a:pPr algn="l" defTabSz="457200">
                        <a:defRPr sz="1800"/>
                      </a:pPr>
                      <a:r>
                        <a:rPr sz="700">
                          <a:sym typeface="Calibri"/>
                        </a:rPr>
                        <a:t>$</a:t>
                      </a:r>
                    </a:p>
                  </a:txBody>
                  <a:tcPr marL="6736" marR="6736" marT="6736" marB="6736" anchor="b" horzOverflow="overflow">
                    <a:solidFill>
                      <a:srgbClr val="F3F9FA"/>
                    </a:solidFill>
                  </a:tcPr>
                </a:tc>
                <a:tc>
                  <a:txBody>
                    <a:bodyPr/>
                    <a:lstStyle/>
                    <a:p>
                      <a:pPr algn="l" defTabSz="457200">
                        <a:defRPr sz="700">
                          <a:sym typeface="Calibri"/>
                        </a:defRPr>
                      </a:pPr>
                      <a:endParaRPr/>
                    </a:p>
                  </a:txBody>
                  <a:tcPr marL="6736" marR="6736" marT="6736" marB="6736" anchor="b" horzOverflow="overflow">
                    <a:solidFill>
                      <a:srgbClr val="F3F9FA"/>
                    </a:solidFill>
                  </a:tcPr>
                </a:tc>
                <a:extLst>
                  <a:ext uri="{0D108BD9-81ED-4DB2-BD59-A6C34878D82A}">
                    <a16:rowId xmlns:a16="http://schemas.microsoft.com/office/drawing/2014/main" val="10025"/>
                  </a:ext>
                </a:extLst>
              </a:tr>
              <a:tr h="122934">
                <a:tc>
                  <a:txBody>
                    <a:bodyPr/>
                    <a:lstStyle/>
                    <a:p>
                      <a:pPr algn="l" defTabSz="457200">
                        <a:defRPr sz="700">
                          <a:sym typeface="Calibri"/>
                        </a:defRPr>
                      </a:pPr>
                      <a:endParaRPr/>
                    </a:p>
                  </a:txBody>
                  <a:tcPr marL="6736" marR="6736" marT="6736" marB="6736" anchor="b" horzOverflow="overflow">
                    <a:solidFill>
                      <a:srgbClr val="F3F9FA"/>
                    </a:solidFill>
                  </a:tcPr>
                </a:tc>
                <a:tc>
                  <a:txBody>
                    <a:bodyPr/>
                    <a:lstStyle/>
                    <a:p>
                      <a:pPr algn="l" defTabSz="457200">
                        <a:defRPr sz="700">
                          <a:sym typeface="Calibri"/>
                        </a:defRPr>
                      </a:pPr>
                      <a:endParaRPr/>
                    </a:p>
                  </a:txBody>
                  <a:tcPr marL="6736" marR="6736" marT="6736" marB="6736" anchor="b" horzOverflow="overflow">
                    <a:solidFill>
                      <a:srgbClr val="F3F9FA"/>
                    </a:solidFill>
                  </a:tcPr>
                </a:tc>
                <a:tc>
                  <a:txBody>
                    <a:bodyPr/>
                    <a:lstStyle/>
                    <a:p>
                      <a:pPr algn="l" defTabSz="457200">
                        <a:defRPr sz="700">
                          <a:sym typeface="Calibri"/>
                        </a:defRPr>
                      </a:pPr>
                      <a:endParaRPr/>
                    </a:p>
                  </a:txBody>
                  <a:tcPr marL="6736" marR="6736" marT="6736" marB="6736" anchor="b" horzOverflow="overflow">
                    <a:solidFill>
                      <a:srgbClr val="F3F9FA"/>
                    </a:solidFill>
                  </a:tcPr>
                </a:tc>
                <a:extLst>
                  <a:ext uri="{0D108BD9-81ED-4DB2-BD59-A6C34878D82A}">
                    <a16:rowId xmlns:a16="http://schemas.microsoft.com/office/drawing/2014/main" val="10026"/>
                  </a:ext>
                </a:extLst>
              </a:tr>
              <a:tr h="122934">
                <a:tc>
                  <a:txBody>
                    <a:bodyPr/>
                    <a:lstStyle/>
                    <a:p>
                      <a:pPr algn="l" defTabSz="457200">
                        <a:defRPr sz="1800"/>
                      </a:pPr>
                      <a:r>
                        <a:rPr sz="700">
                          <a:sym typeface="Calibri"/>
                        </a:rPr>
                        <a:t>Supplies, Equipment, Printing, etc:</a:t>
                      </a:r>
                    </a:p>
                  </a:txBody>
                  <a:tcPr marL="6736" marR="6736" marT="6736" marB="6736" anchor="b" horzOverflow="overflow">
                    <a:solidFill>
                      <a:srgbClr val="F3F9FA"/>
                    </a:solidFill>
                  </a:tcPr>
                </a:tc>
                <a:tc>
                  <a:txBody>
                    <a:bodyPr/>
                    <a:lstStyle/>
                    <a:p>
                      <a:pPr algn="l" defTabSz="457200">
                        <a:defRPr sz="700">
                          <a:sym typeface="Calibri"/>
                        </a:defRPr>
                      </a:pPr>
                      <a:endParaRPr/>
                    </a:p>
                  </a:txBody>
                  <a:tcPr marL="6736" marR="6736" marT="6736" marB="6736" anchor="b" horzOverflow="overflow">
                    <a:solidFill>
                      <a:srgbClr val="F3F9FA"/>
                    </a:solidFill>
                  </a:tcPr>
                </a:tc>
                <a:tc>
                  <a:txBody>
                    <a:bodyPr/>
                    <a:lstStyle/>
                    <a:p>
                      <a:pPr algn="l" defTabSz="457200">
                        <a:defRPr sz="700">
                          <a:sym typeface="Calibri"/>
                        </a:defRPr>
                      </a:pPr>
                      <a:endParaRPr/>
                    </a:p>
                  </a:txBody>
                  <a:tcPr marL="6736" marR="6736" marT="6736" marB="6736" anchor="b" horzOverflow="overflow">
                    <a:solidFill>
                      <a:srgbClr val="F3F9FA"/>
                    </a:solidFill>
                  </a:tcPr>
                </a:tc>
                <a:extLst>
                  <a:ext uri="{0D108BD9-81ED-4DB2-BD59-A6C34878D82A}">
                    <a16:rowId xmlns:a16="http://schemas.microsoft.com/office/drawing/2014/main" val="10027"/>
                  </a:ext>
                </a:extLst>
              </a:tr>
              <a:tr h="122934">
                <a:tc>
                  <a:txBody>
                    <a:bodyPr/>
                    <a:lstStyle/>
                    <a:p>
                      <a:pPr algn="l" defTabSz="457200">
                        <a:defRPr sz="1800"/>
                      </a:pPr>
                      <a:r>
                        <a:rPr sz="700">
                          <a:sym typeface="Calibri"/>
                        </a:rPr>
                        <a:t>Artist Supplies</a:t>
                      </a:r>
                    </a:p>
                  </a:txBody>
                  <a:tcPr marL="6736" marR="6736" marT="6736" marB="6736" anchor="b" horzOverflow="overflow">
                    <a:solidFill>
                      <a:srgbClr val="F3F9FA"/>
                    </a:solidFill>
                  </a:tcPr>
                </a:tc>
                <a:tc>
                  <a:txBody>
                    <a:bodyPr/>
                    <a:lstStyle/>
                    <a:p>
                      <a:pPr algn="l" defTabSz="457200">
                        <a:defRPr sz="1800"/>
                      </a:pPr>
                      <a:r>
                        <a:rPr sz="700">
                          <a:sym typeface="Calibri"/>
                        </a:rPr>
                        <a:t> </a:t>
                      </a:r>
                    </a:p>
                  </a:txBody>
                  <a:tcPr marL="6736" marR="6736" marT="6736" marB="6736" anchor="b" horzOverflow="overflow">
                    <a:solidFill>
                      <a:srgbClr val="F3F9FA"/>
                    </a:solidFill>
                  </a:tcPr>
                </a:tc>
                <a:tc>
                  <a:txBody>
                    <a:bodyPr/>
                    <a:lstStyle/>
                    <a:p>
                      <a:pPr algn="l" defTabSz="457200">
                        <a:defRPr sz="1800"/>
                      </a:pPr>
                      <a:r>
                        <a:rPr sz="700">
                          <a:sym typeface="Calibri"/>
                        </a:rPr>
                        <a:t>(Describe)</a:t>
                      </a:r>
                    </a:p>
                  </a:txBody>
                  <a:tcPr marL="6736" marR="6736" marT="6736" marB="6736" anchor="b" horzOverflow="overflow">
                    <a:solidFill>
                      <a:srgbClr val="F3F9FA"/>
                    </a:solidFill>
                  </a:tcPr>
                </a:tc>
                <a:extLst>
                  <a:ext uri="{0D108BD9-81ED-4DB2-BD59-A6C34878D82A}">
                    <a16:rowId xmlns:a16="http://schemas.microsoft.com/office/drawing/2014/main" val="10028"/>
                  </a:ext>
                </a:extLst>
              </a:tr>
              <a:tr h="122934">
                <a:tc>
                  <a:txBody>
                    <a:bodyPr/>
                    <a:lstStyle/>
                    <a:p>
                      <a:pPr algn="l" defTabSz="457200">
                        <a:defRPr sz="1800"/>
                      </a:pPr>
                      <a:r>
                        <a:rPr sz="700">
                          <a:sym typeface="Calibri"/>
                        </a:rPr>
                        <a:t>Office Supplies</a:t>
                      </a:r>
                    </a:p>
                  </a:txBody>
                  <a:tcPr marL="6736" marR="6736" marT="6736" marB="6736" anchor="b" horzOverflow="overflow">
                    <a:solidFill>
                      <a:srgbClr val="F3F9FA"/>
                    </a:solidFill>
                  </a:tcPr>
                </a:tc>
                <a:tc>
                  <a:txBody>
                    <a:bodyPr/>
                    <a:lstStyle/>
                    <a:p>
                      <a:pPr algn="l" defTabSz="457200">
                        <a:defRPr sz="1800"/>
                      </a:pPr>
                      <a:r>
                        <a:rPr sz="700">
                          <a:sym typeface="Calibri"/>
                        </a:rPr>
                        <a:t> </a:t>
                      </a:r>
                    </a:p>
                  </a:txBody>
                  <a:tcPr marL="6736" marR="6736" marT="6736" marB="6736" anchor="b" horzOverflow="overflow">
                    <a:solidFill>
                      <a:srgbClr val="F3F9FA"/>
                    </a:solidFill>
                  </a:tcPr>
                </a:tc>
                <a:tc>
                  <a:txBody>
                    <a:bodyPr/>
                    <a:lstStyle/>
                    <a:p>
                      <a:pPr algn="l" defTabSz="457200">
                        <a:defRPr sz="1800"/>
                      </a:pPr>
                      <a:r>
                        <a:rPr sz="700">
                          <a:sym typeface="Calibri"/>
                        </a:rPr>
                        <a:t>(Describe)</a:t>
                      </a:r>
                    </a:p>
                  </a:txBody>
                  <a:tcPr marL="6736" marR="6736" marT="6736" marB="6736" anchor="b" horzOverflow="overflow">
                    <a:solidFill>
                      <a:srgbClr val="F3F9FA"/>
                    </a:solidFill>
                  </a:tcPr>
                </a:tc>
                <a:extLst>
                  <a:ext uri="{0D108BD9-81ED-4DB2-BD59-A6C34878D82A}">
                    <a16:rowId xmlns:a16="http://schemas.microsoft.com/office/drawing/2014/main" val="10029"/>
                  </a:ext>
                </a:extLst>
              </a:tr>
              <a:tr h="122934">
                <a:tc>
                  <a:txBody>
                    <a:bodyPr/>
                    <a:lstStyle/>
                    <a:p>
                      <a:pPr algn="l" defTabSz="457200">
                        <a:defRPr sz="1800"/>
                      </a:pPr>
                      <a:r>
                        <a:rPr sz="700">
                          <a:sym typeface="Calibri"/>
                        </a:rPr>
                        <a:t>Postage</a:t>
                      </a:r>
                    </a:p>
                  </a:txBody>
                  <a:tcPr marL="6736" marR="6736" marT="6736" marB="6736" anchor="b" horzOverflow="overflow">
                    <a:solidFill>
                      <a:srgbClr val="F3F9FA"/>
                    </a:solidFill>
                  </a:tcPr>
                </a:tc>
                <a:tc>
                  <a:txBody>
                    <a:bodyPr/>
                    <a:lstStyle/>
                    <a:p>
                      <a:pPr algn="l" defTabSz="457200">
                        <a:defRPr sz="1800"/>
                      </a:pPr>
                      <a:r>
                        <a:rPr sz="700">
                          <a:sym typeface="Calibri"/>
                        </a:rPr>
                        <a:t> </a:t>
                      </a:r>
                    </a:p>
                  </a:txBody>
                  <a:tcPr marL="6736" marR="6736" marT="6736" marB="6736" anchor="b" horzOverflow="overflow">
                    <a:solidFill>
                      <a:srgbClr val="F3F9FA"/>
                    </a:solidFill>
                  </a:tcPr>
                </a:tc>
                <a:tc>
                  <a:txBody>
                    <a:bodyPr/>
                    <a:lstStyle/>
                    <a:p>
                      <a:pPr algn="l" defTabSz="457200">
                        <a:defRPr sz="1800"/>
                      </a:pPr>
                      <a:r>
                        <a:rPr sz="700">
                          <a:sym typeface="Calibri"/>
                        </a:rPr>
                        <a:t> </a:t>
                      </a:r>
                    </a:p>
                  </a:txBody>
                  <a:tcPr marL="6736" marR="6736" marT="6736" marB="6736" anchor="b" horzOverflow="overflow">
                    <a:solidFill>
                      <a:srgbClr val="F3F9FA"/>
                    </a:solidFill>
                  </a:tcPr>
                </a:tc>
                <a:extLst>
                  <a:ext uri="{0D108BD9-81ED-4DB2-BD59-A6C34878D82A}">
                    <a16:rowId xmlns:a16="http://schemas.microsoft.com/office/drawing/2014/main" val="10030"/>
                  </a:ext>
                </a:extLst>
              </a:tr>
              <a:tr h="122934">
                <a:tc>
                  <a:txBody>
                    <a:bodyPr/>
                    <a:lstStyle/>
                    <a:p>
                      <a:pPr algn="l" defTabSz="457200">
                        <a:defRPr sz="1800"/>
                      </a:pPr>
                      <a:r>
                        <a:rPr sz="700">
                          <a:sym typeface="Calibri"/>
                        </a:rPr>
                        <a:t>Printing/Copying</a:t>
                      </a:r>
                    </a:p>
                  </a:txBody>
                  <a:tcPr marL="6736" marR="6736" marT="6736" marB="6736" anchor="b" horzOverflow="overflow">
                    <a:solidFill>
                      <a:srgbClr val="F3F9FA"/>
                    </a:solidFill>
                  </a:tcPr>
                </a:tc>
                <a:tc>
                  <a:txBody>
                    <a:bodyPr/>
                    <a:lstStyle/>
                    <a:p>
                      <a:pPr algn="l" defTabSz="457200">
                        <a:defRPr sz="1800"/>
                      </a:pPr>
                      <a:r>
                        <a:rPr sz="700">
                          <a:sym typeface="Calibri"/>
                        </a:rPr>
                        <a:t> </a:t>
                      </a:r>
                    </a:p>
                  </a:txBody>
                  <a:tcPr marL="6736" marR="6736" marT="6736" marB="6736" anchor="b" horzOverflow="overflow">
                    <a:solidFill>
                      <a:srgbClr val="F3F9FA"/>
                    </a:solidFill>
                  </a:tcPr>
                </a:tc>
                <a:tc>
                  <a:txBody>
                    <a:bodyPr/>
                    <a:lstStyle/>
                    <a:p>
                      <a:pPr algn="l" defTabSz="457200">
                        <a:defRPr sz="1800"/>
                      </a:pPr>
                      <a:r>
                        <a:rPr sz="700">
                          <a:sym typeface="Calibri"/>
                        </a:rPr>
                        <a:t> </a:t>
                      </a:r>
                    </a:p>
                  </a:txBody>
                  <a:tcPr marL="6736" marR="6736" marT="6736" marB="6736" anchor="b" horzOverflow="overflow">
                    <a:solidFill>
                      <a:srgbClr val="F3F9FA"/>
                    </a:solidFill>
                  </a:tcPr>
                </a:tc>
                <a:extLst>
                  <a:ext uri="{0D108BD9-81ED-4DB2-BD59-A6C34878D82A}">
                    <a16:rowId xmlns:a16="http://schemas.microsoft.com/office/drawing/2014/main" val="10031"/>
                  </a:ext>
                </a:extLst>
              </a:tr>
              <a:tr h="122934">
                <a:tc>
                  <a:txBody>
                    <a:bodyPr/>
                    <a:lstStyle/>
                    <a:p>
                      <a:pPr algn="l" defTabSz="457200">
                        <a:defRPr sz="1800"/>
                      </a:pPr>
                      <a:r>
                        <a:rPr sz="700">
                          <a:sym typeface="Calibri"/>
                        </a:rPr>
                        <a:t>Equipment: Rental</a:t>
                      </a:r>
                    </a:p>
                  </a:txBody>
                  <a:tcPr marL="6736" marR="6736" marT="6736" marB="6736" anchor="b" horzOverflow="overflow">
                    <a:solidFill>
                      <a:srgbClr val="F3F9FA"/>
                    </a:solidFill>
                  </a:tcPr>
                </a:tc>
                <a:tc>
                  <a:txBody>
                    <a:bodyPr/>
                    <a:lstStyle/>
                    <a:p>
                      <a:pPr algn="l" defTabSz="457200">
                        <a:defRPr sz="1800"/>
                      </a:pPr>
                      <a:r>
                        <a:rPr sz="700">
                          <a:sym typeface="Calibri"/>
                        </a:rPr>
                        <a:t> </a:t>
                      </a:r>
                    </a:p>
                  </a:txBody>
                  <a:tcPr marL="6736" marR="6736" marT="6736" marB="6736" anchor="b" horzOverflow="overflow">
                    <a:solidFill>
                      <a:srgbClr val="F3F9FA"/>
                    </a:solidFill>
                  </a:tcPr>
                </a:tc>
                <a:tc>
                  <a:txBody>
                    <a:bodyPr/>
                    <a:lstStyle/>
                    <a:p>
                      <a:pPr algn="l" defTabSz="457200">
                        <a:defRPr sz="1800"/>
                      </a:pPr>
                      <a:r>
                        <a:rPr sz="700">
                          <a:sym typeface="Calibri"/>
                        </a:rPr>
                        <a:t> </a:t>
                      </a:r>
                    </a:p>
                  </a:txBody>
                  <a:tcPr marL="6736" marR="6736" marT="6736" marB="6736" anchor="b" horzOverflow="overflow">
                    <a:solidFill>
                      <a:srgbClr val="F3F9FA"/>
                    </a:solidFill>
                  </a:tcPr>
                </a:tc>
                <a:extLst>
                  <a:ext uri="{0D108BD9-81ED-4DB2-BD59-A6C34878D82A}">
                    <a16:rowId xmlns:a16="http://schemas.microsoft.com/office/drawing/2014/main" val="10032"/>
                  </a:ext>
                </a:extLst>
              </a:tr>
              <a:tr h="122934">
                <a:tc>
                  <a:txBody>
                    <a:bodyPr/>
                    <a:lstStyle/>
                    <a:p>
                      <a:pPr algn="l" defTabSz="457200">
                        <a:defRPr sz="1800"/>
                      </a:pPr>
                      <a:r>
                        <a:rPr sz="700">
                          <a:sym typeface="Calibri"/>
                        </a:rPr>
                        <a:t>Equipment: Purchase</a:t>
                      </a:r>
                    </a:p>
                  </a:txBody>
                  <a:tcPr marL="6736" marR="6736" marT="6736" marB="6736" anchor="b" horzOverflow="overflow">
                    <a:solidFill>
                      <a:srgbClr val="F3F9FA"/>
                    </a:solidFill>
                  </a:tcPr>
                </a:tc>
                <a:tc>
                  <a:txBody>
                    <a:bodyPr/>
                    <a:lstStyle/>
                    <a:p>
                      <a:pPr algn="l" defTabSz="457200">
                        <a:defRPr sz="1800"/>
                      </a:pPr>
                      <a:r>
                        <a:rPr sz="700">
                          <a:sym typeface="Calibri"/>
                        </a:rPr>
                        <a:t> </a:t>
                      </a:r>
                    </a:p>
                  </a:txBody>
                  <a:tcPr marL="6736" marR="6736" marT="6736" marB="6736" anchor="b" horzOverflow="overflow">
                    <a:solidFill>
                      <a:srgbClr val="F3F9FA"/>
                    </a:solidFill>
                  </a:tcPr>
                </a:tc>
                <a:tc>
                  <a:txBody>
                    <a:bodyPr/>
                    <a:lstStyle/>
                    <a:p>
                      <a:pPr algn="l" defTabSz="457200">
                        <a:defRPr sz="1800"/>
                      </a:pPr>
                      <a:r>
                        <a:rPr sz="700">
                          <a:sym typeface="Calibri"/>
                        </a:rPr>
                        <a:t> </a:t>
                      </a:r>
                    </a:p>
                  </a:txBody>
                  <a:tcPr marL="6736" marR="6736" marT="6736" marB="6736" anchor="b" horzOverflow="overflow">
                    <a:solidFill>
                      <a:srgbClr val="F3F9FA"/>
                    </a:solidFill>
                  </a:tcPr>
                </a:tc>
                <a:extLst>
                  <a:ext uri="{0D108BD9-81ED-4DB2-BD59-A6C34878D82A}">
                    <a16:rowId xmlns:a16="http://schemas.microsoft.com/office/drawing/2014/main" val="10033"/>
                  </a:ext>
                </a:extLst>
              </a:tr>
              <a:tr h="122934">
                <a:tc>
                  <a:txBody>
                    <a:bodyPr/>
                    <a:lstStyle/>
                    <a:p>
                      <a:pPr algn="l" defTabSz="457200">
                        <a:defRPr sz="1800"/>
                      </a:pPr>
                      <a:r>
                        <a:rPr sz="700">
                          <a:sym typeface="Calibri"/>
                        </a:rPr>
                        <a:t>Equipment: Maintenance/Repair</a:t>
                      </a:r>
                    </a:p>
                  </a:txBody>
                  <a:tcPr marL="6736" marR="6736" marT="6736" marB="6736" anchor="b" horzOverflow="overflow">
                    <a:solidFill>
                      <a:srgbClr val="F3F9FA"/>
                    </a:solidFill>
                  </a:tcPr>
                </a:tc>
                <a:tc>
                  <a:txBody>
                    <a:bodyPr/>
                    <a:lstStyle/>
                    <a:p>
                      <a:pPr algn="l" defTabSz="457200">
                        <a:defRPr sz="1800"/>
                      </a:pPr>
                      <a:r>
                        <a:rPr sz="700">
                          <a:sym typeface="Calibri"/>
                        </a:rPr>
                        <a:t> </a:t>
                      </a:r>
                    </a:p>
                  </a:txBody>
                  <a:tcPr marL="6736" marR="6736" marT="6736" marB="6736" anchor="b" horzOverflow="overflow">
                    <a:solidFill>
                      <a:srgbClr val="F3F9FA"/>
                    </a:solidFill>
                  </a:tcPr>
                </a:tc>
                <a:tc>
                  <a:txBody>
                    <a:bodyPr/>
                    <a:lstStyle/>
                    <a:p>
                      <a:pPr algn="l" defTabSz="457200">
                        <a:defRPr sz="1800"/>
                      </a:pPr>
                      <a:r>
                        <a:rPr sz="700">
                          <a:sym typeface="Calibri"/>
                        </a:rPr>
                        <a:t> </a:t>
                      </a:r>
                    </a:p>
                  </a:txBody>
                  <a:tcPr marL="6736" marR="6736" marT="6736" marB="6736" anchor="b" horzOverflow="overflow">
                    <a:solidFill>
                      <a:srgbClr val="F3F9FA"/>
                    </a:solidFill>
                  </a:tcPr>
                </a:tc>
                <a:extLst>
                  <a:ext uri="{0D108BD9-81ED-4DB2-BD59-A6C34878D82A}">
                    <a16:rowId xmlns:a16="http://schemas.microsoft.com/office/drawing/2014/main" val="10034"/>
                  </a:ext>
                </a:extLst>
              </a:tr>
              <a:tr h="122934">
                <a:tc>
                  <a:txBody>
                    <a:bodyPr/>
                    <a:lstStyle/>
                    <a:p>
                      <a:pPr defTabSz="457200">
                        <a:defRPr sz="1800"/>
                      </a:pPr>
                      <a:r>
                        <a:rPr sz="700">
                          <a:sym typeface="Calibri"/>
                        </a:rPr>
                        <a:t>Total</a:t>
                      </a:r>
                    </a:p>
                  </a:txBody>
                  <a:tcPr marL="6736" marR="6736" marT="6736" marB="6736" anchor="b" horzOverflow="overflow">
                    <a:solidFill>
                      <a:srgbClr val="F3F9FA"/>
                    </a:solidFill>
                  </a:tcPr>
                </a:tc>
                <a:tc>
                  <a:txBody>
                    <a:bodyPr/>
                    <a:lstStyle/>
                    <a:p>
                      <a:pPr algn="l" defTabSz="457200">
                        <a:defRPr sz="1800"/>
                      </a:pPr>
                      <a:r>
                        <a:rPr sz="700">
                          <a:sym typeface="Calibri"/>
                        </a:rPr>
                        <a:t>$</a:t>
                      </a:r>
                    </a:p>
                  </a:txBody>
                  <a:tcPr marL="6736" marR="6736" marT="6736" marB="6736" anchor="b" horzOverflow="overflow">
                    <a:solidFill>
                      <a:srgbClr val="F3F9FA"/>
                    </a:solidFill>
                  </a:tcPr>
                </a:tc>
                <a:tc>
                  <a:txBody>
                    <a:bodyPr/>
                    <a:lstStyle/>
                    <a:p>
                      <a:pPr algn="l" defTabSz="457200">
                        <a:defRPr sz="700">
                          <a:sym typeface="Calibri"/>
                        </a:defRPr>
                      </a:pPr>
                      <a:endParaRPr/>
                    </a:p>
                  </a:txBody>
                  <a:tcPr marL="6736" marR="6736" marT="6736" marB="6736" anchor="b" horzOverflow="overflow">
                    <a:solidFill>
                      <a:srgbClr val="F3F9FA"/>
                    </a:solidFill>
                  </a:tcPr>
                </a:tc>
                <a:extLst>
                  <a:ext uri="{0D108BD9-81ED-4DB2-BD59-A6C34878D82A}">
                    <a16:rowId xmlns:a16="http://schemas.microsoft.com/office/drawing/2014/main" val="10035"/>
                  </a:ext>
                </a:extLst>
              </a:tr>
              <a:tr h="122934">
                <a:tc>
                  <a:txBody>
                    <a:bodyPr/>
                    <a:lstStyle/>
                    <a:p>
                      <a:pPr algn="l" defTabSz="457200">
                        <a:defRPr sz="700">
                          <a:sym typeface="Calibri"/>
                        </a:defRPr>
                      </a:pPr>
                      <a:endParaRPr/>
                    </a:p>
                  </a:txBody>
                  <a:tcPr marL="6736" marR="6736" marT="6736" marB="6736" anchor="b" horzOverflow="overflow">
                    <a:solidFill>
                      <a:srgbClr val="F3F9FA"/>
                    </a:solidFill>
                  </a:tcPr>
                </a:tc>
                <a:tc>
                  <a:txBody>
                    <a:bodyPr/>
                    <a:lstStyle/>
                    <a:p>
                      <a:pPr algn="l" defTabSz="457200">
                        <a:defRPr sz="700">
                          <a:sym typeface="Calibri"/>
                        </a:defRPr>
                      </a:pPr>
                      <a:endParaRPr/>
                    </a:p>
                  </a:txBody>
                  <a:tcPr marL="6736" marR="6736" marT="6736" marB="6736" anchor="b" horzOverflow="overflow">
                    <a:solidFill>
                      <a:srgbClr val="F3F9FA"/>
                    </a:solidFill>
                  </a:tcPr>
                </a:tc>
                <a:tc>
                  <a:txBody>
                    <a:bodyPr/>
                    <a:lstStyle/>
                    <a:p>
                      <a:pPr algn="l" defTabSz="457200">
                        <a:defRPr sz="700">
                          <a:sym typeface="Calibri"/>
                        </a:defRPr>
                      </a:pPr>
                      <a:endParaRPr/>
                    </a:p>
                  </a:txBody>
                  <a:tcPr marL="6736" marR="6736" marT="6736" marB="6736" anchor="b" horzOverflow="overflow">
                    <a:solidFill>
                      <a:srgbClr val="F3F9FA"/>
                    </a:solidFill>
                  </a:tcPr>
                </a:tc>
                <a:extLst>
                  <a:ext uri="{0D108BD9-81ED-4DB2-BD59-A6C34878D82A}">
                    <a16:rowId xmlns:a16="http://schemas.microsoft.com/office/drawing/2014/main" val="10036"/>
                  </a:ext>
                </a:extLst>
              </a:tr>
              <a:tr h="122934">
                <a:tc>
                  <a:txBody>
                    <a:bodyPr/>
                    <a:lstStyle/>
                    <a:p>
                      <a:pPr defTabSz="457200">
                        <a:defRPr sz="1800"/>
                      </a:pPr>
                      <a:r>
                        <a:rPr sz="700" u="sng">
                          <a:sym typeface="Calibri"/>
                        </a:rPr>
                        <a:t>TOTAL EXPENSE:</a:t>
                      </a:r>
                    </a:p>
                  </a:txBody>
                  <a:tcPr marL="6736" marR="6736" marT="6736" marB="6736" anchor="b" horzOverflow="overflow">
                    <a:solidFill>
                      <a:srgbClr val="F3F9FA"/>
                    </a:solidFill>
                  </a:tcPr>
                </a:tc>
                <a:tc>
                  <a:txBody>
                    <a:bodyPr/>
                    <a:lstStyle/>
                    <a:p>
                      <a:pPr algn="l" defTabSz="457200">
                        <a:defRPr sz="1800"/>
                      </a:pPr>
                      <a:r>
                        <a:rPr sz="700">
                          <a:sym typeface="Calibri"/>
                        </a:rPr>
                        <a:t>$</a:t>
                      </a:r>
                    </a:p>
                  </a:txBody>
                  <a:tcPr marL="6736" marR="6736" marT="6736" marB="6736" anchor="b" horzOverflow="overflow">
                    <a:solidFill>
                      <a:srgbClr val="F3F9FA"/>
                    </a:solidFill>
                  </a:tcPr>
                </a:tc>
                <a:tc>
                  <a:txBody>
                    <a:bodyPr/>
                    <a:lstStyle/>
                    <a:p>
                      <a:pPr algn="l" defTabSz="457200">
                        <a:defRPr sz="1800"/>
                      </a:pPr>
                      <a:r>
                        <a:rPr sz="700">
                          <a:sym typeface="Calibri"/>
                        </a:rPr>
                        <a:t> </a:t>
                      </a:r>
                    </a:p>
                  </a:txBody>
                  <a:tcPr marL="6736" marR="6736" marT="6736" marB="6736" anchor="b" horzOverflow="overflow">
                    <a:solidFill>
                      <a:srgbClr val="F3F9FA"/>
                    </a:solidFill>
                  </a:tcPr>
                </a:tc>
                <a:extLst>
                  <a:ext uri="{0D108BD9-81ED-4DB2-BD59-A6C34878D82A}">
                    <a16:rowId xmlns:a16="http://schemas.microsoft.com/office/drawing/2014/main" val="10037"/>
                  </a:ext>
                </a:extLst>
              </a:tr>
            </a:tbl>
          </a:graphicData>
        </a:graphic>
      </p:graphicFrame>
    </p:spTree>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0" name="Picture 2" descr="Picture 2"/>
          <p:cNvPicPr>
            <a:picLocks noChangeAspect="1"/>
          </p:cNvPicPr>
          <p:nvPr/>
        </p:nvPicPr>
        <p:blipFill>
          <a:blip r:embed="rId3"/>
          <a:stretch>
            <a:fillRect/>
          </a:stretch>
        </p:blipFill>
        <p:spPr>
          <a:xfrm>
            <a:off x="0" y="-2"/>
            <a:ext cx="9144000" cy="6862814"/>
          </a:xfrm>
          <a:prstGeom prst="rect">
            <a:avLst/>
          </a:prstGeom>
          <a:ln w="12700">
            <a:miter lim="400000"/>
          </a:ln>
        </p:spPr>
      </p:pic>
      <p:sp>
        <p:nvSpPr>
          <p:cNvPr id="251" name="Title 1"/>
          <p:cNvSpPr txBox="1">
            <a:spLocks noGrp="1"/>
          </p:cNvSpPr>
          <p:nvPr>
            <p:ph type="title"/>
          </p:nvPr>
        </p:nvSpPr>
        <p:spPr>
          <a:xfrm>
            <a:off x="542422" y="1279097"/>
            <a:ext cx="8059155" cy="990601"/>
          </a:xfrm>
          <a:prstGeom prst="rect">
            <a:avLst/>
          </a:prstGeom>
        </p:spPr>
        <p:txBody>
          <a:bodyPr/>
          <a:lstStyle>
            <a:lvl1pPr>
              <a:defRPr sz="3600">
                <a:latin typeface="Calisto MT"/>
                <a:ea typeface="Calisto MT"/>
                <a:cs typeface="Calisto MT"/>
                <a:sym typeface="Calisto MT"/>
              </a:defRPr>
            </a:lvl1pPr>
          </a:lstStyle>
          <a:p>
            <a:r>
              <a:t>How the Panel Will Score Applications</a:t>
            </a:r>
          </a:p>
        </p:txBody>
      </p:sp>
      <p:sp>
        <p:nvSpPr>
          <p:cNvPr id="252" name="Content Placeholder 4"/>
          <p:cNvSpPr txBox="1">
            <a:spLocks noGrp="1"/>
          </p:cNvSpPr>
          <p:nvPr>
            <p:ph type="body" idx="1"/>
          </p:nvPr>
        </p:nvSpPr>
        <p:spPr>
          <a:xfrm>
            <a:off x="779042" y="2269696"/>
            <a:ext cx="7585913" cy="4535907"/>
          </a:xfrm>
          <a:prstGeom prst="rect">
            <a:avLst/>
          </a:prstGeom>
        </p:spPr>
        <p:txBody>
          <a:bodyPr/>
          <a:lstStyle/>
          <a:p>
            <a:pPr>
              <a:defRPr>
                <a:latin typeface="Calisto MT"/>
                <a:ea typeface="Calisto MT"/>
                <a:cs typeface="Calisto MT"/>
                <a:sym typeface="Calisto MT"/>
              </a:defRPr>
            </a:pPr>
            <a:r>
              <a:t>Clear articulation of the project and how it aligns with the artist’s artistic practice/creative development.</a:t>
            </a:r>
          </a:p>
          <a:p>
            <a:pPr>
              <a:defRPr>
                <a:latin typeface="Calisto MT"/>
                <a:ea typeface="Calisto MT"/>
                <a:cs typeface="Calisto MT"/>
                <a:sym typeface="Calisto MT"/>
              </a:defRPr>
            </a:pPr>
            <a:r>
              <a:t>Demonstrated ability to complete project.</a:t>
            </a:r>
          </a:p>
          <a:p>
            <a:pPr>
              <a:defRPr>
                <a:latin typeface="Calisto MT"/>
                <a:ea typeface="Calisto MT"/>
                <a:cs typeface="Calisto MT"/>
                <a:sym typeface="Calisto MT"/>
              </a:defRPr>
            </a:pPr>
            <a:r>
              <a:t>Plan to reach/engage your audience.</a:t>
            </a:r>
          </a:p>
          <a:p>
            <a:pPr>
              <a:defRPr>
                <a:latin typeface="Calisto MT"/>
                <a:ea typeface="Calisto MT"/>
                <a:cs typeface="Calisto MT"/>
                <a:sym typeface="Calisto MT"/>
              </a:defRPr>
            </a:pPr>
            <a:r>
              <a:t>Strength of social justice themes &amp; issues.</a:t>
            </a:r>
          </a:p>
          <a:p>
            <a:pPr marL="0" indent="0">
              <a:buSzTx/>
              <a:buNone/>
              <a:defRPr>
                <a:latin typeface="Calisto MT"/>
                <a:ea typeface="Calisto MT"/>
                <a:cs typeface="Calisto MT"/>
                <a:sym typeface="Calisto MT"/>
              </a:defRPr>
            </a:pPr>
            <a:endParaRPr/>
          </a:p>
          <a:p>
            <a:pPr>
              <a:defRPr>
                <a:latin typeface="Calisto MT"/>
                <a:ea typeface="Calisto MT"/>
                <a:cs typeface="Calisto MT"/>
                <a:sym typeface="Calisto MT"/>
              </a:defRPr>
            </a:pPr>
            <a:r>
              <a:t>Organizations:</a:t>
            </a:r>
          </a:p>
          <a:p>
            <a:pPr lvl="1">
              <a:defRPr>
                <a:latin typeface="Calisto MT"/>
                <a:ea typeface="Calisto MT"/>
                <a:cs typeface="Calisto MT"/>
                <a:sym typeface="Calisto MT"/>
              </a:defRPr>
            </a:pPr>
            <a:r>
              <a:t>Rationale for selecting the artist(s)</a:t>
            </a:r>
          </a:p>
          <a:p>
            <a:pPr lvl="1">
              <a:defRPr>
                <a:latin typeface="Calisto MT"/>
                <a:ea typeface="Calisto MT"/>
                <a:cs typeface="Calisto MT"/>
                <a:sym typeface="Calisto MT"/>
              </a:defRPr>
            </a:pPr>
            <a:r>
              <a:t>Ability to manage the project</a:t>
            </a:r>
          </a:p>
        </p:txBody>
      </p:sp>
    </p:spTree>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 name="Picture 2" descr="Picture 2"/>
          <p:cNvPicPr>
            <a:picLocks noChangeAspect="1"/>
          </p:cNvPicPr>
          <p:nvPr/>
        </p:nvPicPr>
        <p:blipFill>
          <a:blip r:embed="rId3"/>
          <a:stretch>
            <a:fillRect/>
          </a:stretch>
        </p:blipFill>
        <p:spPr>
          <a:xfrm>
            <a:off x="0" y="-2"/>
            <a:ext cx="9144000" cy="6853189"/>
          </a:xfrm>
          <a:prstGeom prst="rect">
            <a:avLst/>
          </a:prstGeom>
          <a:ln w="12700">
            <a:miter lim="400000"/>
          </a:ln>
        </p:spPr>
      </p:pic>
      <p:sp>
        <p:nvSpPr>
          <p:cNvPr id="257" name="Title 1"/>
          <p:cNvSpPr txBox="1">
            <a:spLocks noGrp="1"/>
          </p:cNvSpPr>
          <p:nvPr>
            <p:ph type="title"/>
          </p:nvPr>
        </p:nvSpPr>
        <p:spPr>
          <a:xfrm>
            <a:off x="800100" y="1245086"/>
            <a:ext cx="7543800" cy="990602"/>
          </a:xfrm>
          <a:prstGeom prst="rect">
            <a:avLst/>
          </a:prstGeom>
        </p:spPr>
        <p:txBody>
          <a:bodyPr/>
          <a:lstStyle>
            <a:lvl1pPr>
              <a:defRPr sz="4000">
                <a:latin typeface="Calisto MT"/>
                <a:ea typeface="Calisto MT"/>
                <a:cs typeface="Calisto MT"/>
                <a:sym typeface="Calisto MT"/>
              </a:defRPr>
            </a:lvl1pPr>
          </a:lstStyle>
          <a:p>
            <a:r>
              <a:t>Work Sample</a:t>
            </a:r>
          </a:p>
        </p:txBody>
      </p:sp>
      <p:sp>
        <p:nvSpPr>
          <p:cNvPr id="258" name="Content Placeholder 2"/>
          <p:cNvSpPr txBox="1">
            <a:spLocks noGrp="1"/>
          </p:cNvSpPr>
          <p:nvPr>
            <p:ph type="body" idx="1"/>
          </p:nvPr>
        </p:nvSpPr>
        <p:spPr>
          <a:xfrm>
            <a:off x="800100" y="2137610"/>
            <a:ext cx="7543800" cy="4343401"/>
          </a:xfrm>
          <a:prstGeom prst="rect">
            <a:avLst/>
          </a:prstGeom>
        </p:spPr>
        <p:txBody>
          <a:bodyPr/>
          <a:lstStyle/>
          <a:p>
            <a:pPr>
              <a:defRPr>
                <a:latin typeface="Calisto MT"/>
                <a:ea typeface="Calisto MT"/>
                <a:cs typeface="Calisto MT"/>
                <a:sym typeface="Calisto MT"/>
              </a:defRPr>
            </a:pPr>
            <a:r>
              <a:t>1 or 2 work samples per lead artist</a:t>
            </a:r>
          </a:p>
          <a:p>
            <a:pPr>
              <a:defRPr>
                <a:latin typeface="Calisto MT"/>
                <a:ea typeface="Calisto MT"/>
                <a:cs typeface="Calisto MT"/>
                <a:sym typeface="Calisto MT"/>
              </a:defRPr>
            </a:pPr>
            <a:r>
              <a:t>Audio or Video:</a:t>
            </a:r>
          </a:p>
          <a:p>
            <a:pPr lvl="1">
              <a:defRPr>
                <a:latin typeface="Calisto MT"/>
                <a:ea typeface="Calisto MT"/>
                <a:cs typeface="Calisto MT"/>
                <a:sym typeface="Calisto MT"/>
              </a:defRPr>
            </a:pPr>
            <a:r>
              <a:t>.mp4 or .mov</a:t>
            </a:r>
          </a:p>
          <a:p>
            <a:pPr lvl="1">
              <a:defRPr>
                <a:latin typeface="Calisto MT"/>
                <a:ea typeface="Calisto MT"/>
                <a:cs typeface="Calisto MT"/>
                <a:sym typeface="Calisto MT"/>
              </a:defRPr>
            </a:pPr>
            <a:r>
              <a:t>No more than 3 minutes long</a:t>
            </a:r>
          </a:p>
          <a:p>
            <a:pPr lvl="1">
              <a:defRPr>
                <a:latin typeface="Calisto MT"/>
                <a:ea typeface="Calisto MT"/>
                <a:cs typeface="Calisto MT"/>
                <a:sym typeface="Calisto MT"/>
              </a:defRPr>
            </a:pPr>
            <a:r>
              <a:t>Upload to </a:t>
            </a:r>
            <a:r>
              <a:rPr err="1"/>
              <a:t>Youtube</a:t>
            </a:r>
            <a:r>
              <a:t> or Vimeo</a:t>
            </a:r>
          </a:p>
          <a:p>
            <a:pPr>
              <a:defRPr>
                <a:latin typeface="Calisto MT"/>
                <a:ea typeface="Calisto MT"/>
                <a:cs typeface="Calisto MT"/>
                <a:sym typeface="Calisto MT"/>
              </a:defRPr>
            </a:pPr>
            <a:r>
              <a:t>Photos</a:t>
            </a:r>
          </a:p>
          <a:p>
            <a:pPr>
              <a:defRPr b="1">
                <a:latin typeface="Calisto MT"/>
                <a:ea typeface="Calisto MT"/>
                <a:cs typeface="Calisto MT"/>
                <a:sym typeface="Calisto MT"/>
              </a:defRPr>
            </a:pPr>
            <a:r>
              <a:t>Upload work sample via Survey Monkey </a:t>
            </a:r>
            <a:r>
              <a:rPr lang="en-US"/>
              <a:t>Apply</a:t>
            </a:r>
            <a:endParaRPr/>
          </a:p>
        </p:txBody>
      </p:sp>
    </p:spTree>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2" name="Picture 2" descr="Picture 2"/>
          <p:cNvPicPr>
            <a:picLocks noChangeAspect="1"/>
          </p:cNvPicPr>
          <p:nvPr/>
        </p:nvPicPr>
        <p:blipFill>
          <a:blip r:embed="rId2"/>
          <a:stretch>
            <a:fillRect/>
          </a:stretch>
        </p:blipFill>
        <p:spPr>
          <a:xfrm>
            <a:off x="0" y="457200"/>
            <a:ext cx="9144000" cy="6858000"/>
          </a:xfrm>
          <a:prstGeom prst="rect">
            <a:avLst/>
          </a:prstGeom>
          <a:ln w="12700">
            <a:miter lim="400000"/>
          </a:ln>
        </p:spPr>
      </p:pic>
      <p:sp>
        <p:nvSpPr>
          <p:cNvPr id="263" name="Title 1"/>
          <p:cNvSpPr txBox="1">
            <a:spLocks noGrp="1"/>
          </p:cNvSpPr>
          <p:nvPr>
            <p:ph type="title"/>
          </p:nvPr>
        </p:nvSpPr>
        <p:spPr>
          <a:xfrm>
            <a:off x="800100" y="1271337"/>
            <a:ext cx="7543800" cy="990601"/>
          </a:xfrm>
          <a:prstGeom prst="rect">
            <a:avLst/>
          </a:prstGeom>
        </p:spPr>
        <p:txBody>
          <a:bodyPr lIns="45718" tIns="45718" rIns="45718" bIns="45718" anchor="t">
            <a:normAutofit/>
          </a:bodyPr>
          <a:lstStyle>
            <a:lvl1pPr>
              <a:defRPr sz="4000">
                <a:latin typeface="Calisto MT"/>
                <a:ea typeface="Calisto MT"/>
                <a:cs typeface="Calisto MT"/>
                <a:sym typeface="Calisto MT"/>
              </a:defRPr>
            </a:lvl1pPr>
          </a:lstStyle>
          <a:p>
            <a:r>
              <a:t>Timeline </a:t>
            </a:r>
          </a:p>
        </p:txBody>
      </p:sp>
      <p:sp>
        <p:nvSpPr>
          <p:cNvPr id="264" name="Content Placeholder 2"/>
          <p:cNvSpPr txBox="1">
            <a:spLocks noGrp="1"/>
          </p:cNvSpPr>
          <p:nvPr>
            <p:ph type="body" idx="1"/>
          </p:nvPr>
        </p:nvSpPr>
        <p:spPr>
          <a:xfrm>
            <a:off x="800100" y="2261936"/>
            <a:ext cx="7543800" cy="4343401"/>
          </a:xfrm>
          <a:prstGeom prst="rect">
            <a:avLst/>
          </a:prstGeom>
        </p:spPr>
        <p:txBody>
          <a:bodyPr lIns="45718" tIns="45718" rIns="45718" bIns="45718" anchor="t">
            <a:normAutofit/>
          </a:bodyPr>
          <a:lstStyle/>
          <a:p>
            <a:pPr>
              <a:defRPr b="1">
                <a:latin typeface="Calisto MT"/>
                <a:ea typeface="Calisto MT"/>
                <a:cs typeface="Calisto MT"/>
                <a:sym typeface="Calisto MT"/>
              </a:defRPr>
            </a:pPr>
            <a:r>
              <a:t>Deadline to apply:</a:t>
            </a:r>
            <a:r>
              <a:rPr b="0"/>
              <a:t> </a:t>
            </a:r>
            <a:r>
              <a:rPr lang="en-US" b="1"/>
              <a:t>October</a:t>
            </a:r>
            <a:r>
              <a:rPr lang="en-US"/>
              <a:t> 26</a:t>
            </a:r>
            <a:r>
              <a:rPr lang="en-US" b="1"/>
              <a:t>,</a:t>
            </a:r>
            <a:r>
              <a:rPr lang="en-US" b="0"/>
              <a:t> </a:t>
            </a:r>
            <a:r>
              <a:rPr lang="en-US"/>
              <a:t>2026</a:t>
            </a:r>
            <a:endParaRPr b="0"/>
          </a:p>
          <a:p>
            <a:pPr>
              <a:defRPr b="1">
                <a:latin typeface="Calisto MT"/>
                <a:ea typeface="Calisto MT"/>
                <a:cs typeface="Calisto MT"/>
                <a:sym typeface="Calisto MT"/>
              </a:defRPr>
            </a:pPr>
            <a:r>
              <a:t>Panel Decision:</a:t>
            </a:r>
            <a:r>
              <a:rPr lang="en-US"/>
              <a:t> </a:t>
            </a:r>
            <a:r>
              <a:rPr lang="en-US">
                <a:latin typeface="Calisto MT"/>
              </a:rPr>
              <a:t>Late November</a:t>
            </a:r>
          </a:p>
          <a:p>
            <a:pPr>
              <a:defRPr b="1">
                <a:latin typeface="Calisto MT"/>
                <a:ea typeface="Calisto MT"/>
                <a:cs typeface="Calisto MT"/>
                <a:sym typeface="Calisto MT"/>
              </a:defRPr>
            </a:pPr>
            <a:r>
              <a:t>Grants Disbursed:</a:t>
            </a:r>
            <a:r>
              <a:rPr lang="en-US"/>
              <a:t> </a:t>
            </a:r>
            <a:r>
              <a:rPr lang="en-US">
                <a:latin typeface="Calisto MT"/>
              </a:rPr>
              <a:t>Early December</a:t>
            </a:r>
          </a:p>
          <a:p>
            <a:pPr>
              <a:defRPr b="1">
                <a:latin typeface="Calisto MT"/>
                <a:ea typeface="Calisto MT"/>
                <a:cs typeface="Calisto MT"/>
                <a:sym typeface="Calisto MT"/>
              </a:defRPr>
            </a:pPr>
            <a:r>
              <a:t>East Bay Premiere: </a:t>
            </a:r>
            <a:r>
              <a:rPr lang="en-US"/>
              <a:t>Within</a:t>
            </a:r>
            <a:r>
              <a:rPr b="0"/>
              <a:t> 1 year of receipt of award</a:t>
            </a:r>
          </a:p>
        </p:txBody>
      </p:sp>
    </p:spTree>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 name="Picture 2" descr="Picture 2"/>
          <p:cNvPicPr>
            <a:picLocks noChangeAspect="1"/>
          </p:cNvPicPr>
          <p:nvPr/>
        </p:nvPicPr>
        <p:blipFill>
          <a:blip r:embed="rId3"/>
          <a:stretch>
            <a:fillRect/>
          </a:stretch>
        </p:blipFill>
        <p:spPr>
          <a:xfrm>
            <a:off x="0" y="-2"/>
            <a:ext cx="9144000" cy="6862814"/>
          </a:xfrm>
          <a:prstGeom prst="rect">
            <a:avLst/>
          </a:prstGeom>
          <a:ln w="12700">
            <a:miter lim="400000"/>
          </a:ln>
        </p:spPr>
      </p:pic>
      <p:sp>
        <p:nvSpPr>
          <p:cNvPr id="267" name="Title 1"/>
          <p:cNvSpPr txBox="1">
            <a:spLocks noGrp="1"/>
          </p:cNvSpPr>
          <p:nvPr>
            <p:ph type="title"/>
          </p:nvPr>
        </p:nvSpPr>
        <p:spPr>
          <a:xfrm>
            <a:off x="701841" y="1243264"/>
            <a:ext cx="7543801" cy="990601"/>
          </a:xfrm>
          <a:prstGeom prst="rect">
            <a:avLst/>
          </a:prstGeom>
        </p:spPr>
        <p:txBody>
          <a:bodyPr/>
          <a:lstStyle>
            <a:lvl1pPr>
              <a:defRPr sz="4000">
                <a:latin typeface="Calisto MT"/>
                <a:ea typeface="Calisto MT"/>
                <a:cs typeface="Calisto MT"/>
                <a:sym typeface="Calisto MT"/>
              </a:defRPr>
            </a:lvl1pPr>
          </a:lstStyle>
          <a:p>
            <a:r>
              <a:t>Fiscal Sponsorship</a:t>
            </a:r>
          </a:p>
        </p:txBody>
      </p:sp>
      <p:sp>
        <p:nvSpPr>
          <p:cNvPr id="268" name="Content Placeholder 2"/>
          <p:cNvSpPr txBox="1">
            <a:spLocks noGrp="1"/>
          </p:cNvSpPr>
          <p:nvPr>
            <p:ph type="body" idx="1"/>
          </p:nvPr>
        </p:nvSpPr>
        <p:spPr>
          <a:xfrm>
            <a:off x="473241" y="1811261"/>
            <a:ext cx="8001001" cy="4343401"/>
          </a:xfrm>
          <a:prstGeom prst="rect">
            <a:avLst/>
          </a:prstGeom>
        </p:spPr>
        <p:txBody>
          <a:bodyPr>
            <a:normAutofit lnSpcReduction="10000"/>
          </a:bodyPr>
          <a:lstStyle/>
          <a:p>
            <a:pPr>
              <a:defRPr>
                <a:latin typeface="Calisto MT"/>
                <a:ea typeface="Calisto MT"/>
                <a:cs typeface="Calisto MT"/>
                <a:sym typeface="Calisto MT"/>
              </a:defRPr>
            </a:pPr>
            <a:r>
              <a:t>A fiscal sponsor is required for all artists and organizations who do not have their own 501c3.</a:t>
            </a:r>
          </a:p>
          <a:p>
            <a:pPr lvl="1">
              <a:defRPr>
                <a:latin typeface="Calisto MT"/>
                <a:ea typeface="Calisto MT"/>
                <a:cs typeface="Calisto MT"/>
                <a:sym typeface="Calisto MT"/>
              </a:defRPr>
            </a:pPr>
            <a:r>
              <a:t>Does not need to be located in the East Bay.</a:t>
            </a:r>
          </a:p>
          <a:p>
            <a:pPr>
              <a:defRPr>
                <a:latin typeface="Calisto MT"/>
                <a:ea typeface="Calisto MT"/>
                <a:cs typeface="Calisto MT"/>
                <a:sym typeface="Calisto MT"/>
              </a:defRPr>
            </a:pPr>
            <a:r>
              <a:t>Fiscal Sponsor Organizations:</a:t>
            </a:r>
          </a:p>
          <a:p>
            <a:pPr lvl="1">
              <a:spcBef>
                <a:spcPts val="300"/>
              </a:spcBef>
              <a:defRPr sz="1600">
                <a:latin typeface="Calisto MT"/>
                <a:ea typeface="Calisto MT"/>
                <a:cs typeface="Calisto MT"/>
                <a:sym typeface="Calisto MT"/>
              </a:defRPr>
            </a:pPr>
            <a:r>
              <a:t>Fractured Atlas - </a:t>
            </a:r>
            <a:r>
              <a:rPr u="sng">
                <a:solidFill>
                  <a:srgbClr val="0000FF"/>
                </a:solidFill>
                <a:uFill>
                  <a:solidFill>
                    <a:srgbClr val="0000FF"/>
                  </a:solidFill>
                </a:uFill>
                <a:hlinkClick r:id="rId4"/>
              </a:rPr>
              <a:t>https://www.fracturedatlas.org/site/fiscal/</a:t>
            </a:r>
            <a:r>
              <a:t> </a:t>
            </a:r>
          </a:p>
          <a:p>
            <a:pPr lvl="1">
              <a:spcBef>
                <a:spcPts val="300"/>
              </a:spcBef>
              <a:defRPr sz="1600">
                <a:latin typeface="Calisto MT"/>
                <a:ea typeface="Calisto MT"/>
                <a:cs typeface="Calisto MT"/>
                <a:sym typeface="Calisto MT"/>
              </a:defRPr>
            </a:pPr>
            <a:r>
              <a:rPr err="1"/>
              <a:t>SomArts</a:t>
            </a:r>
            <a:r>
              <a:t> - </a:t>
            </a:r>
            <a:r>
              <a:rPr u="sng">
                <a:solidFill>
                  <a:srgbClr val="0000FF"/>
                </a:solidFill>
                <a:uFill>
                  <a:solidFill>
                    <a:srgbClr val="0000FF"/>
                  </a:solidFill>
                </a:uFill>
                <a:hlinkClick r:id="rId5"/>
              </a:rPr>
              <a:t>http://www.somarts.org/programs/fiscal-sponsorship/</a:t>
            </a:r>
          </a:p>
          <a:p>
            <a:pPr lvl="1">
              <a:spcBef>
                <a:spcPts val="300"/>
              </a:spcBef>
              <a:defRPr sz="1600">
                <a:latin typeface="Calisto MT"/>
                <a:ea typeface="Calisto MT"/>
                <a:cs typeface="Calisto MT"/>
                <a:sym typeface="Calisto MT"/>
              </a:defRPr>
            </a:pPr>
            <a:r>
              <a:t>Intersection for the Arts - </a:t>
            </a:r>
            <a:r>
              <a:rPr u="sng">
                <a:solidFill>
                  <a:srgbClr val="0000FF"/>
                </a:solidFill>
                <a:uFill>
                  <a:solidFill>
                    <a:srgbClr val="0000FF"/>
                  </a:solidFill>
                </a:uFill>
                <a:hlinkClick r:id="rId6"/>
              </a:rPr>
              <a:t>https://theintersection.org/get-support/fiscal-sponsorship/</a:t>
            </a:r>
          </a:p>
          <a:p>
            <a:pPr lvl="1">
              <a:spcBef>
                <a:spcPts val="300"/>
              </a:spcBef>
              <a:defRPr sz="1600">
                <a:latin typeface="Calisto MT"/>
                <a:ea typeface="Calisto MT"/>
                <a:cs typeface="Calisto MT"/>
                <a:sym typeface="Calisto MT"/>
              </a:defRPr>
            </a:pPr>
            <a:r>
              <a:t>Dancers’ Group - </a:t>
            </a:r>
            <a:r>
              <a:rPr u="sng">
                <a:solidFill>
                  <a:srgbClr val="0000FF"/>
                </a:solidFill>
                <a:uFill>
                  <a:solidFill>
                    <a:srgbClr val="0000FF"/>
                  </a:solidFill>
                </a:uFill>
                <a:hlinkClick r:id="rId7"/>
              </a:rPr>
              <a:t>http://dancersgroup.org/aboutsponsorship/</a:t>
            </a:r>
            <a:r>
              <a:t> </a:t>
            </a:r>
          </a:p>
          <a:p>
            <a:pPr lvl="1">
              <a:spcBef>
                <a:spcPts val="300"/>
              </a:spcBef>
              <a:defRPr sz="1600">
                <a:latin typeface="Calisto MT"/>
                <a:ea typeface="Calisto MT"/>
                <a:cs typeface="Calisto MT"/>
                <a:sym typeface="Calisto MT"/>
              </a:defRPr>
            </a:pPr>
            <a:r>
              <a:rPr err="1"/>
              <a:t>ProArts</a:t>
            </a:r>
            <a:r>
              <a:t> - </a:t>
            </a:r>
            <a:r>
              <a:rPr u="sng">
                <a:solidFill>
                  <a:srgbClr val="0000FF"/>
                </a:solidFill>
                <a:uFill>
                  <a:solidFill>
                    <a:srgbClr val="0000FF"/>
                  </a:solidFill>
                </a:uFill>
                <a:hlinkClick r:id="rId8"/>
              </a:rPr>
              <a:t>http://www.proartsgallery.org/artistservices/fiscalsponsorship.php</a:t>
            </a:r>
          </a:p>
          <a:p>
            <a:pPr marL="0" indent="0">
              <a:buSzTx/>
              <a:buNone/>
              <a:defRPr sz="1600" u="sng">
                <a:solidFill>
                  <a:srgbClr val="0000FF"/>
                </a:solidFill>
                <a:uFill>
                  <a:solidFill>
                    <a:srgbClr val="0000FF"/>
                  </a:solidFill>
                </a:uFill>
                <a:latin typeface="Calisto MT"/>
                <a:ea typeface="Calisto MT"/>
                <a:cs typeface="Calisto MT"/>
                <a:sym typeface="Calisto MT"/>
              </a:defRPr>
            </a:pPr>
            <a:endParaRPr u="sng">
              <a:solidFill>
                <a:srgbClr val="0000FF"/>
              </a:solidFill>
              <a:uFill>
                <a:solidFill>
                  <a:srgbClr val="0000FF"/>
                </a:solidFill>
              </a:uFill>
              <a:hlinkClick r:id="rId8"/>
            </a:endParaRPr>
          </a:p>
          <a:p>
            <a:pPr>
              <a:spcBef>
                <a:spcPts val="300"/>
              </a:spcBef>
              <a:defRPr sz="1600">
                <a:latin typeface="Calisto MT"/>
                <a:ea typeface="Calisto MT"/>
                <a:cs typeface="Calisto MT"/>
                <a:sym typeface="Calisto MT"/>
              </a:defRPr>
            </a:pPr>
            <a:r>
              <a:t>Many local nonprofits provide sponsorship to a smaller number of projects. If you’ve worked closely with a nonprofit organization in the past, ask if they have sponsorship opportunities. </a:t>
            </a:r>
          </a:p>
        </p:txBody>
      </p:sp>
    </p:spTree>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2" name="Picture 2" descr="Picture 2"/>
          <p:cNvPicPr>
            <a:picLocks noChangeAspect="1"/>
          </p:cNvPicPr>
          <p:nvPr/>
        </p:nvPicPr>
        <p:blipFill>
          <a:blip r:embed="rId2"/>
          <a:stretch>
            <a:fillRect/>
          </a:stretch>
        </p:blipFill>
        <p:spPr>
          <a:xfrm>
            <a:off x="-2" y="0"/>
            <a:ext cx="9144002" cy="6843563"/>
          </a:xfrm>
          <a:prstGeom prst="rect">
            <a:avLst/>
          </a:prstGeom>
          <a:ln w="12700">
            <a:miter lim="400000"/>
          </a:ln>
        </p:spPr>
      </p:pic>
      <p:sp>
        <p:nvSpPr>
          <p:cNvPr id="273" name="Title 1"/>
          <p:cNvSpPr txBox="1">
            <a:spLocks noGrp="1"/>
          </p:cNvSpPr>
          <p:nvPr>
            <p:ph type="title"/>
          </p:nvPr>
        </p:nvSpPr>
        <p:spPr>
          <a:xfrm>
            <a:off x="689810" y="1243262"/>
            <a:ext cx="7543801" cy="990601"/>
          </a:xfrm>
          <a:prstGeom prst="rect">
            <a:avLst/>
          </a:prstGeom>
        </p:spPr>
        <p:txBody>
          <a:bodyPr/>
          <a:lstStyle>
            <a:lvl1pPr>
              <a:defRPr sz="4000">
                <a:latin typeface="Calisto MT"/>
                <a:ea typeface="Calisto MT"/>
                <a:cs typeface="Calisto MT"/>
                <a:sym typeface="Calisto MT"/>
              </a:defRPr>
            </a:lvl1pPr>
          </a:lstStyle>
          <a:p>
            <a:r>
              <a:t>Additional Questions?</a:t>
            </a:r>
          </a:p>
        </p:txBody>
      </p:sp>
      <p:sp>
        <p:nvSpPr>
          <p:cNvPr id="274" name="Content Placeholder 2"/>
          <p:cNvSpPr txBox="1">
            <a:spLocks noGrp="1"/>
          </p:cNvSpPr>
          <p:nvPr>
            <p:ph type="body" idx="1"/>
          </p:nvPr>
        </p:nvSpPr>
        <p:spPr>
          <a:xfrm>
            <a:off x="689810" y="2233863"/>
            <a:ext cx="7543801" cy="4343401"/>
          </a:xfrm>
          <a:prstGeom prst="rect">
            <a:avLst/>
          </a:prstGeom>
        </p:spPr>
        <p:txBody>
          <a:bodyPr/>
          <a:lstStyle/>
          <a:p>
            <a:pPr>
              <a:defRPr>
                <a:latin typeface="Calisto MT"/>
                <a:ea typeface="Calisto MT"/>
                <a:cs typeface="Calisto MT"/>
                <a:sym typeface="Calisto MT"/>
              </a:defRPr>
            </a:pPr>
            <a:r>
              <a:t>Specific, individualized questions? </a:t>
            </a:r>
            <a:endParaRPr lang="en-US"/>
          </a:p>
          <a:p>
            <a:pPr>
              <a:defRPr>
                <a:latin typeface="Calisto MT"/>
                <a:ea typeface="Calisto MT"/>
                <a:cs typeface="Calisto MT"/>
                <a:sym typeface="Calisto MT"/>
              </a:defRPr>
            </a:pPr>
            <a:r>
              <a:t>Contact us! </a:t>
            </a:r>
          </a:p>
          <a:p>
            <a:pPr lvl="1">
              <a:defRPr>
                <a:latin typeface="Calisto MT"/>
                <a:ea typeface="Calisto MT"/>
                <a:cs typeface="Calisto MT"/>
                <a:sym typeface="Calisto MT"/>
              </a:defRPr>
            </a:pPr>
            <a:r>
              <a:rPr err="1"/>
              <a:t>ebfa@eastbaycf.org</a:t>
            </a:r>
            <a:endParaRPr/>
          </a:p>
        </p:txBody>
      </p:sp>
    </p:spTree>
  </p:cSld>
  <p:clrMapOvr>
    <a:masterClrMapping/>
  </p:clrMapOvr>
  <p:transition spd="slow">
    <p:fade/>
  </p:transition>
</p:sld>
</file>

<file path=ppt/theme/theme1.xml><?xml version="1.0" encoding="utf-8"?>
<a:theme xmlns:a="http://schemas.openxmlformats.org/drawingml/2006/main" name="ebc3947_ppt_template">
  <a:themeElements>
    <a:clrScheme name="ebc3947_ppt_template">
      <a:dk1>
        <a:srgbClr val="000000"/>
      </a:dk1>
      <a:lt1>
        <a:srgbClr val="FFFFFF"/>
      </a:lt1>
      <a:dk2>
        <a:srgbClr val="A7A7A7"/>
      </a:dk2>
      <a:lt2>
        <a:srgbClr val="535353"/>
      </a:lt2>
      <a:accent1>
        <a:srgbClr val="BBE0E3"/>
      </a:accent1>
      <a:accent2>
        <a:srgbClr val="333399"/>
      </a:accent2>
      <a:accent3>
        <a:srgbClr val="8F8F8F"/>
      </a:accent3>
      <a:accent4>
        <a:srgbClr val="707070"/>
      </a:accent4>
      <a:accent5>
        <a:srgbClr val="DAEDEF"/>
      </a:accent5>
      <a:accent6>
        <a:srgbClr val="2D2D8A"/>
      </a:accent6>
      <a:hlink>
        <a:srgbClr val="0000FF"/>
      </a:hlink>
      <a:folHlink>
        <a:srgbClr val="FF00FF"/>
      </a:folHlink>
    </a:clrScheme>
    <a:fontScheme name="ebc3947_ppt_template">
      <a:majorFont>
        <a:latin typeface="Calibri"/>
        <a:ea typeface="Calibri"/>
        <a:cs typeface="Calibri"/>
      </a:majorFont>
      <a:minorFont>
        <a:latin typeface="Helvetica"/>
        <a:ea typeface="Helvetica"/>
        <a:cs typeface="Helvetica"/>
      </a:minorFont>
    </a:fontScheme>
    <a:fmtScheme name="ebc3947_ppt_templa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ebc3947_ppt_template">
  <a:themeElements>
    <a:clrScheme name="ebc3947_ppt_template">
      <a:dk1>
        <a:srgbClr val="000000"/>
      </a:dk1>
      <a:lt1>
        <a:srgbClr val="FFFFFF"/>
      </a:lt1>
      <a:dk2>
        <a:srgbClr val="A7A7A7"/>
      </a:dk2>
      <a:lt2>
        <a:srgbClr val="535353"/>
      </a:lt2>
      <a:accent1>
        <a:srgbClr val="BBE0E3"/>
      </a:accent1>
      <a:accent2>
        <a:srgbClr val="333399"/>
      </a:accent2>
      <a:accent3>
        <a:srgbClr val="8F8F8F"/>
      </a:accent3>
      <a:accent4>
        <a:srgbClr val="707070"/>
      </a:accent4>
      <a:accent5>
        <a:srgbClr val="DAEDEF"/>
      </a:accent5>
      <a:accent6>
        <a:srgbClr val="2D2D8A"/>
      </a:accent6>
      <a:hlink>
        <a:srgbClr val="0000FF"/>
      </a:hlink>
      <a:folHlink>
        <a:srgbClr val="FF00FF"/>
      </a:folHlink>
    </a:clrScheme>
    <a:fontScheme name="ebc3947_ppt_template">
      <a:majorFont>
        <a:latin typeface="Calibri"/>
        <a:ea typeface="Calibri"/>
        <a:cs typeface="Calibri"/>
      </a:majorFont>
      <a:minorFont>
        <a:latin typeface="Helvetica"/>
        <a:ea typeface="Helvetica"/>
        <a:cs typeface="Helvetica"/>
      </a:minorFont>
    </a:fontScheme>
    <a:fmtScheme name="ebc3947_ppt_templa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6f9d0da-1a2c-41e5-814a-419e4865b8b8">
      <Terms xmlns="http://schemas.microsoft.com/office/infopath/2007/PartnerControls"/>
    </lcf76f155ced4ddcb4097134ff3c332f>
    <TaxCatchAll xmlns="78c25026-1b49-4afe-be2a-114ceaa8462b"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84FF3597FF6F54AAC8F4FA414FF29DD" ma:contentTypeVersion="19" ma:contentTypeDescription="Create a new document." ma:contentTypeScope="" ma:versionID="91930ec9170ddaf949b8190320ddd660">
  <xsd:schema xmlns:xsd="http://www.w3.org/2001/XMLSchema" xmlns:xs="http://www.w3.org/2001/XMLSchema" xmlns:p="http://schemas.microsoft.com/office/2006/metadata/properties" xmlns:ns2="a6f9d0da-1a2c-41e5-814a-419e4865b8b8" xmlns:ns3="78c25026-1b49-4afe-be2a-114ceaa8462b" targetNamespace="http://schemas.microsoft.com/office/2006/metadata/properties" ma:root="true" ma:fieldsID="6eeab849f579991f5418c53def871284" ns2:_="" ns3:_="">
    <xsd:import namespace="a6f9d0da-1a2c-41e5-814a-419e4865b8b8"/>
    <xsd:import namespace="78c25026-1b49-4afe-be2a-114ceaa8462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LengthInSeconds" minOccurs="0"/>
                <xsd:element ref="ns2:MediaServiceAutoKeyPoints" minOccurs="0"/>
                <xsd:element ref="ns2:MediaServiceKeyPoints" minOccurs="0"/>
                <xsd:element ref="ns3:SharedWithUsers" minOccurs="0"/>
                <xsd:element ref="ns3:SharedWithDetail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6f9d0da-1a2c-41e5-814a-419e4865b8b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6384f586-fc26-4c7e-b136-56e21135b88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8c25026-1b49-4afe-be2a-114ceaa8462b"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f1e4403-1e74-4c08-bf21-d48ea813fd37}" ma:internalName="TaxCatchAll" ma:showField="CatchAllData" ma:web="78c25026-1b49-4afe-be2a-114ceaa8462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1EB6CE6-C1B5-4163-840A-AEB04C9E695E}">
  <ds:schemaRefs>
    <ds:schemaRef ds:uri="78c25026-1b49-4afe-be2a-114ceaa8462b"/>
    <ds:schemaRef ds:uri="a6f9d0da-1a2c-41e5-814a-419e4865b8b8"/>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B7BB29C0-CC8F-4B9D-93FE-7702D222D800}">
  <ds:schemaRefs>
    <ds:schemaRef ds:uri="http://schemas.microsoft.com/sharepoint/v3/contenttype/forms"/>
  </ds:schemaRefs>
</ds:datastoreItem>
</file>

<file path=customXml/itemProps3.xml><?xml version="1.0" encoding="utf-8"?>
<ds:datastoreItem xmlns:ds="http://schemas.openxmlformats.org/officeDocument/2006/customXml" ds:itemID="{EDB51CA0-DFD3-40B2-BAC7-D9AB050ADA96}">
  <ds:schemaRefs>
    <ds:schemaRef ds:uri="78c25026-1b49-4afe-be2a-114ceaa8462b"/>
    <ds:schemaRef ds:uri="a6f9d0da-1a2c-41e5-814a-419e4865b8b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15</Slides>
  <Notes>10</Notes>
  <HiddenSlides>0</HiddenSlide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ebc3947_ppt_template</vt:lpstr>
      <vt:lpstr>PowerPoint Presentation</vt:lpstr>
      <vt:lpstr>Agenda</vt:lpstr>
      <vt:lpstr>Webinar How-To</vt:lpstr>
      <vt:lpstr>Eligibility</vt:lpstr>
      <vt:lpstr>Full Guidelines and Application</vt:lpstr>
      <vt:lpstr>Organization or Artist Application </vt:lpstr>
      <vt:lpstr>                 Application Checklist               Organizations                                    Artists</vt:lpstr>
      <vt:lpstr>What the panel will be looking for:</vt:lpstr>
      <vt:lpstr>Sample Budget</vt:lpstr>
      <vt:lpstr>Budget template</vt:lpstr>
      <vt:lpstr>How the Panel Will Score Applications</vt:lpstr>
      <vt:lpstr>Work Sample</vt:lpstr>
      <vt:lpstr>Timeline </vt:lpstr>
      <vt:lpstr>Fiscal Sponsorship</vt:lpstr>
      <vt:lpstr>Additional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revision>4</cp:revision>
  <dcterms:modified xsi:type="dcterms:W3CDTF">2026-10-16T17:08:39Z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0x010100A84FF3597FF6F54AAC8F4FA414FF29DD</vt:lpwstr>
  </property>
  <property fmtid="{D5CDD505-2E9C-101B-9397-08002B2CF9AE}" pid="3" name="MediaServiceImageTags">
    <vt:lpwstr/>
  </property>
</Properties>
</file>